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8" r:id="rId4"/>
    <p:sldId id="266" r:id="rId5"/>
    <p:sldId id="257" r:id="rId6"/>
    <p:sldId id="263" r:id="rId7"/>
    <p:sldId id="259" r:id="rId8"/>
    <p:sldId id="264" r:id="rId9"/>
    <p:sldId id="267" r:id="rId10"/>
    <p:sldId id="260" r:id="rId11"/>
    <p:sldId id="262"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736"/>
    <a:srgbClr val="01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5" autoAdjust="0"/>
    <p:restoredTop sz="72998" autoAdjust="0"/>
  </p:normalViewPr>
  <p:slideViewPr>
    <p:cSldViewPr snapToGrid="0">
      <p:cViewPr varScale="1">
        <p:scale>
          <a:sx n="118" d="100"/>
          <a:sy n="118" d="100"/>
        </p:scale>
        <p:origin x="12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Sheet1!$B$3:$B$30</cx:f>
        <cx:lvl ptCount="28" formatCode="General">
          <cx:pt idx="0">2013</cx:pt>
          <cx:pt idx="1">2014</cx:pt>
          <cx:pt idx="2">2021</cx:pt>
          <cx:pt idx="3">2021</cx:pt>
          <cx:pt idx="4">2019</cx:pt>
          <cx:pt idx="5">2011</cx:pt>
          <cx:pt idx="6">2014</cx:pt>
          <cx:pt idx="7">2013</cx:pt>
          <cx:pt idx="8">2015</cx:pt>
          <cx:pt idx="9">2017</cx:pt>
          <cx:pt idx="10">2013</cx:pt>
          <cx:pt idx="11">2011</cx:pt>
          <cx:pt idx="12">2015</cx:pt>
          <cx:pt idx="13">2019</cx:pt>
          <cx:pt idx="14">2020</cx:pt>
          <cx:pt idx="15">2008</cx:pt>
          <cx:pt idx="16">2020</cx:pt>
          <cx:pt idx="17">2019</cx:pt>
          <cx:pt idx="18">2011</cx:pt>
          <cx:pt idx="19">2013</cx:pt>
          <cx:pt idx="20">2020</cx:pt>
          <cx:pt idx="21">2020</cx:pt>
          <cx:pt idx="22">2014</cx:pt>
          <cx:pt idx="23">2013</cx:pt>
          <cx:pt idx="24">2013</cx:pt>
          <cx:pt idx="25">2019</cx:pt>
        </cx:lvl>
      </cx:numDim>
    </cx:data>
  </cx:chartData>
  <cx:chart>
    <cx:plotArea>
      <cx:plotAreaRegion>
        <cx:series layoutId="clusteredColumn" uniqueId="{B9C0F214-CCC6-45D7-BB23-021A40BC00B8}">
          <cx:dataLabels>
            <cx:visibility seriesName="0" categoryName="0" value="1"/>
          </cx:dataLabels>
          <cx:dataId val="0"/>
          <cx:layoutPr>
            <cx:binning intervalClosed="r">
              <cx:binCount val="13"/>
            </cx:binning>
          </cx:layoutPr>
        </cx:series>
      </cx:plotAreaRegion>
      <cx:axis id="0">
        <cx:catScaling gapWidth="0"/>
        <cx:title>
          <cx:tx>
            <cx:txData>
              <cx:v>Published Date</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Published Date</a:t>
              </a:r>
            </a:p>
          </cx:txPr>
        </cx:title>
        <cx:tickLabels/>
      </cx:axis>
      <cx:axis id="1">
        <cx:valScaling/>
        <cx:title>
          <cx:tx>
            <cx:txData>
              <cx:v>Quantity</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Quantity</a:t>
              </a:r>
            </a:p>
          </cx:txPr>
        </cx:title>
        <cx:majorGridlines/>
        <cx:tickLabels/>
      </cx:axis>
    </cx:plotArea>
  </cx:chart>
  <cx:spPr>
    <a:solidFill>
      <a:schemeClr val="lt1"/>
    </a:solidFill>
    <a:ln w="38100" cap="flat" cmpd="sng" algn="ctr">
      <a:solidFill>
        <a:schemeClr val="accent3">
          <a:lumMod val="60000"/>
          <a:lumOff val="40000"/>
        </a:schemeClr>
      </a:solidFill>
      <a:prstDash val="solid"/>
      <a:miter lim="800000"/>
    </a:ln>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EEG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2413" y="948864"/>
        <a:ext cx="1118711" cy="26884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2CF12-C102-4E48-8DD4-3F0624D60D82}" type="datetimeFigureOut">
              <a:rPr lang="en-GB" smtClean="0"/>
              <a:t>20/03/2022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D00D3-B18A-47A6-B6BD-F14745131661}" type="slidenum">
              <a:rPr lang="en-GB" smtClean="0"/>
              <a:t>‹#›</a:t>
            </a:fld>
            <a:endParaRPr lang="en-GB"/>
          </a:p>
        </p:txBody>
      </p:sp>
    </p:spTree>
    <p:extLst>
      <p:ext uri="{BB962C8B-B14F-4D97-AF65-F5344CB8AC3E}">
        <p14:creationId xmlns:p14="http://schemas.microsoft.com/office/powerpoint/2010/main" val="371982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from EEG, EMG and eye-tracking devices. </a:t>
            </a:r>
          </a:p>
          <a:p>
            <a:r>
              <a:rPr lang="en-GB" dirty="0"/>
              <a:t>Using said system, behaviours and interactions within a games world will be explored, with the creation of two example demo’s being created along side, demonstrating the usage though the control of an avatar skeletal rig and the scaling of game difficulty.</a:t>
            </a:r>
          </a:p>
        </p:txBody>
      </p:sp>
      <p:sp>
        <p:nvSpPr>
          <p:cNvPr id="4" name="Slide Number Placeholder 3"/>
          <p:cNvSpPr>
            <a:spLocks noGrp="1"/>
          </p:cNvSpPr>
          <p:nvPr>
            <p:ph type="sldNum" sz="quarter" idx="5"/>
          </p:nvPr>
        </p:nvSpPr>
        <p:spPr/>
        <p:txBody>
          <a:bodyPr/>
          <a:lstStyle/>
          <a:p>
            <a:fld id="{79BD00D3-B18A-47A6-B6BD-F14745131661}" type="slidenum">
              <a:rPr lang="en-GB" smtClean="0"/>
              <a:t>1</a:t>
            </a:fld>
            <a:endParaRPr lang="en-GB"/>
          </a:p>
        </p:txBody>
      </p:sp>
    </p:spTree>
    <p:extLst>
      <p:ext uri="{BB962C8B-B14F-4D97-AF65-F5344CB8AC3E}">
        <p14:creationId xmlns:p14="http://schemas.microsoft.com/office/powerpoint/2010/main" val="14208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next few weeks I plan on starting the implementation of the offline EEG classifier, once this is complete I may be able to then look into combining other data along side it to see if the multi-modal input system can be created. (potentially look into eye tracking and check how much stress from eye movement for difficulty paradigm)</a:t>
            </a:r>
          </a:p>
          <a:p>
            <a:endParaRPr lang="en-GB" dirty="0"/>
          </a:p>
          <a:p>
            <a:r>
              <a:rPr lang="en-GB" dirty="0"/>
              <a:t>After which I will also need to finish up the first 2 chapters to a state I am reasonably happy with (not to say I wont change them in the future but they do need work)</a:t>
            </a:r>
          </a:p>
          <a:p>
            <a:endParaRPr lang="en-GB" dirty="0"/>
          </a:p>
          <a:p>
            <a:r>
              <a:rPr lang="en-GB" dirty="0"/>
              <a:t>Once all of this is done, there is still larger aspects of the project that will need to be looked into, this will be the creation of the system fully, the creation of the two games and finally writing the rest of the report.</a:t>
            </a:r>
          </a:p>
        </p:txBody>
      </p:sp>
      <p:sp>
        <p:nvSpPr>
          <p:cNvPr id="4" name="Slide Number Placeholder 3"/>
          <p:cNvSpPr>
            <a:spLocks noGrp="1"/>
          </p:cNvSpPr>
          <p:nvPr>
            <p:ph type="sldNum" sz="quarter" idx="5"/>
          </p:nvPr>
        </p:nvSpPr>
        <p:spPr/>
        <p:txBody>
          <a:bodyPr/>
          <a:lstStyle/>
          <a:p>
            <a:fld id="{79BD00D3-B18A-47A6-B6BD-F14745131661}" type="slidenum">
              <a:rPr lang="en-GB" smtClean="0"/>
              <a:t>11</a:t>
            </a:fld>
            <a:endParaRPr lang="en-GB"/>
          </a:p>
        </p:txBody>
      </p:sp>
    </p:spTree>
    <p:extLst>
      <p:ext uri="{BB962C8B-B14F-4D97-AF65-F5344CB8AC3E}">
        <p14:creationId xmlns:p14="http://schemas.microsoft.com/office/powerpoint/2010/main" val="45317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12</a:t>
            </a:fld>
            <a:endParaRPr lang="en-GB"/>
          </a:p>
        </p:txBody>
      </p:sp>
    </p:spTree>
    <p:extLst>
      <p:ext uri="{BB962C8B-B14F-4D97-AF65-F5344CB8AC3E}">
        <p14:creationId xmlns:p14="http://schemas.microsoft.com/office/powerpoint/2010/main" val="42035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streamed from EEG, EMG and eye-tracking devices. </a:t>
            </a:r>
          </a:p>
          <a:p>
            <a:endParaRPr lang="en-GB" dirty="0"/>
          </a:p>
          <a:p>
            <a:r>
              <a:rPr lang="en-GB" dirty="0"/>
              <a:t>Using this system, interactions within a games world will be explored:</a:t>
            </a:r>
          </a:p>
          <a:p>
            <a:r>
              <a:rPr lang="en-GB" dirty="0"/>
              <a:t>Two example demo’s being created to demonstrate this systems effects, the control of an avatar skeletal rig and the scaling of game difficulty using mood or focus states.</a:t>
            </a:r>
          </a:p>
          <a:p>
            <a:endParaRPr lang="en-GB" dirty="0"/>
          </a:p>
          <a:p>
            <a:r>
              <a:rPr lang="en-GB" dirty="0"/>
              <a:t>This will be calculated by using neural network classification to define states using previously recorded and marked data.</a:t>
            </a:r>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2</a:t>
            </a:fld>
            <a:endParaRPr lang="en-GB"/>
          </a:p>
        </p:txBody>
      </p:sp>
    </p:spTree>
    <p:extLst>
      <p:ext uri="{BB962C8B-B14F-4D97-AF65-F5344CB8AC3E}">
        <p14:creationId xmlns:p14="http://schemas.microsoft.com/office/powerpoint/2010/main" val="377615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research this project I have read 35 papers, 23 of which I am currently siting in my dissertation.</a:t>
            </a:r>
          </a:p>
          <a:p>
            <a:endParaRPr lang="en-GB" dirty="0"/>
          </a:p>
          <a:p>
            <a:r>
              <a:rPr lang="en-GB" dirty="0"/>
              <a:t>A large proportion of these papers where published in 2019 to 2021, however there was a spike of useful work done around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oldest paper I have cited was from 2008, which was a paper on using EMG to measure participant arousal (non-sexual) when different elements where added to a game. This was published in the Conference Proceedings of the </a:t>
            </a:r>
            <a:r>
              <a:rPr lang="en-GB" sz="1200" dirty="0">
                <a:solidFill>
                  <a:schemeClr val="bg1"/>
                </a:solidFill>
                <a:latin typeface="Bahnschrift SemiLight SemiConde" panose="020B0502040204020203" pitchFamily="34" charset="0"/>
              </a:rPr>
              <a:t>International Conference on Fun and Games</a:t>
            </a:r>
          </a:p>
          <a:p>
            <a:endParaRPr lang="en-GB" dirty="0"/>
          </a:p>
          <a:p>
            <a:r>
              <a:rPr lang="en-GB" dirty="0"/>
              <a:t>Most of the papers where published by IEEE (The </a:t>
            </a:r>
            <a:r>
              <a:rPr lang="en-GB" b="0" i="0" dirty="0">
                <a:solidFill>
                  <a:srgbClr val="E8EAED"/>
                </a:solidFill>
                <a:effectLst/>
                <a:latin typeface="arial" panose="020B0604020202020204" pitchFamily="34" charset="0"/>
              </a:rPr>
              <a:t>Institute of Electrical and Electronics Engineers</a:t>
            </a:r>
            <a:r>
              <a:rPr lang="en-GB" dirty="0"/>
              <a:t>), on top of this several where publish by </a:t>
            </a:r>
            <a:r>
              <a:rPr lang="en-GB" dirty="0">
                <a:solidFill>
                  <a:srgbClr val="E6A252"/>
                </a:solidFill>
                <a:effectLst/>
              </a:rPr>
              <a:t>Elsevier and Springer, while the remaining where published by the other publishers on the slide.</a:t>
            </a:r>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3</a:t>
            </a:fld>
            <a:endParaRPr lang="en-GB"/>
          </a:p>
        </p:txBody>
      </p:sp>
    </p:spTree>
    <p:extLst>
      <p:ext uri="{BB962C8B-B14F-4D97-AF65-F5344CB8AC3E}">
        <p14:creationId xmlns:p14="http://schemas.microsoft.com/office/powerpoint/2010/main" val="24050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targets of my research involved the usages of multi-modal input systems in games today, along side how EEG and EMG are used in both serious games and games for entertainment.</a:t>
            </a:r>
          </a:p>
          <a:p>
            <a:r>
              <a:rPr lang="en-GB" dirty="0"/>
              <a:t>I was unable to find any studies directly relating to EEG and EMG used in multi-modal systems specially in the field of video games, however there was a large amount of papers involving the usages of multi-modal EEG and EMG system when used in prosthetics and wheel chair controllers.</a:t>
            </a:r>
          </a:p>
          <a:p>
            <a:endParaRPr lang="en-GB" dirty="0"/>
          </a:p>
          <a:p>
            <a:r>
              <a:rPr lang="en-GB" dirty="0"/>
              <a:t>Some notable papers I read about included:</a:t>
            </a:r>
          </a:p>
          <a:p>
            <a:r>
              <a:rPr lang="en-GB" dirty="0"/>
              <a:t> - Carlson, 2013 - used a multi-modal system for controlling a wheel chair, this was accomplished by sampling EEG data from a 16 sensor system, and fed into a system with the results of a computer vision analysis. This then calculated pathing information to move around.</a:t>
            </a:r>
          </a:p>
          <a:p>
            <a:r>
              <a:rPr lang="en-GB" dirty="0"/>
              <a:t> - McMullen, 2013 – used a multi-modal input system for controlling a prosthetic arm, computer vision, eye-tracking and EEG was used as inputs for the IK of a robot arm. This had a 100% </a:t>
            </a:r>
            <a:r>
              <a:rPr lang="en-GB" dirty="0" err="1"/>
              <a:t>succsess</a:t>
            </a:r>
            <a:r>
              <a:rPr lang="en-GB" dirty="0"/>
              <a:t> rate with singular objects, and a </a:t>
            </a:r>
          </a:p>
          <a:p>
            <a:r>
              <a:rPr lang="en-GB" dirty="0"/>
              <a:t> - Haris, 2021 – The authors of the paper developed a multi-modal aiming system, basing there work off of the previous implementation in the mobile version of PUBG (Player Unknowns: Battle Ground). Where the gyroscope is used for aim assistance along side moving the camera through touch. Also mentions that players preferred this implementation.</a:t>
            </a:r>
          </a:p>
        </p:txBody>
      </p:sp>
      <p:sp>
        <p:nvSpPr>
          <p:cNvPr id="4" name="Slide Number Placeholder 3"/>
          <p:cNvSpPr>
            <a:spLocks noGrp="1"/>
          </p:cNvSpPr>
          <p:nvPr>
            <p:ph type="sldNum" sz="quarter" idx="5"/>
          </p:nvPr>
        </p:nvSpPr>
        <p:spPr/>
        <p:txBody>
          <a:bodyPr/>
          <a:lstStyle/>
          <a:p>
            <a:fld id="{79BD00D3-B18A-47A6-B6BD-F14745131661}" type="slidenum">
              <a:rPr lang="en-GB" smtClean="0"/>
              <a:t>4</a:t>
            </a:fld>
            <a:endParaRPr lang="en-GB"/>
          </a:p>
        </p:txBody>
      </p:sp>
    </p:spTree>
    <p:extLst>
      <p:ext uri="{BB962C8B-B14F-4D97-AF65-F5344CB8AC3E}">
        <p14:creationId xmlns:p14="http://schemas.microsoft.com/office/powerpoint/2010/main" val="29357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5</a:t>
            </a:fld>
            <a:endParaRPr lang="en-GB"/>
          </a:p>
        </p:txBody>
      </p:sp>
    </p:spTree>
    <p:extLst>
      <p:ext uri="{BB962C8B-B14F-4D97-AF65-F5344CB8AC3E}">
        <p14:creationId xmlns:p14="http://schemas.microsoft.com/office/powerpoint/2010/main" val="263153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Though the work I’m doing outside of dissertation is not directly related to my project, it will allow me to have an opportunity to test the system I create within a different environment.</a:t>
            </a:r>
          </a:p>
          <a:p>
            <a:endParaRPr lang="en-GB" dirty="0"/>
          </a:p>
          <a:p>
            <a:r>
              <a:rPr lang="en-GB" dirty="0"/>
              <a:t>The work involves using the Unity 3D game engine to run a experiment trial, the user is asked to perform a task and then report how they felt about it.</a:t>
            </a:r>
          </a:p>
          <a:p>
            <a:r>
              <a:rPr lang="en-GB" dirty="0"/>
              <a:t>This links to my project since all actions done by the participant are sent over the LSL protocol to the recording device as markers, these can then be used to mark the data. Similar to what I may be needing to do if I require my own data collection for training.</a:t>
            </a:r>
          </a:p>
        </p:txBody>
      </p:sp>
      <p:sp>
        <p:nvSpPr>
          <p:cNvPr id="4" name="Slide Number Placeholder 3"/>
          <p:cNvSpPr>
            <a:spLocks noGrp="1"/>
          </p:cNvSpPr>
          <p:nvPr>
            <p:ph type="sldNum" sz="quarter" idx="5"/>
          </p:nvPr>
        </p:nvSpPr>
        <p:spPr/>
        <p:txBody>
          <a:bodyPr/>
          <a:lstStyle/>
          <a:p>
            <a:fld id="{79BD00D3-B18A-47A6-B6BD-F14745131661}" type="slidenum">
              <a:rPr lang="en-GB" smtClean="0"/>
              <a:t>6</a:t>
            </a:fld>
            <a:endParaRPr lang="en-GB"/>
          </a:p>
        </p:txBody>
      </p:sp>
    </p:spTree>
    <p:extLst>
      <p:ext uri="{BB962C8B-B14F-4D97-AF65-F5344CB8AC3E}">
        <p14:creationId xmlns:p14="http://schemas.microsoft.com/office/powerpoint/2010/main" val="2400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contents page, reference page and the first 2 chapters of the dissertation are complete (though only in draft form)</a:t>
            </a:r>
          </a:p>
          <a:p>
            <a:endParaRPr lang="en-GB" dirty="0"/>
          </a:p>
          <a:p>
            <a:r>
              <a:rPr lang="en-GB" dirty="0"/>
              <a:t>These two section cover just under 2000 words. Each section has been split into the format show above.</a:t>
            </a:r>
          </a:p>
        </p:txBody>
      </p:sp>
      <p:sp>
        <p:nvSpPr>
          <p:cNvPr id="4" name="Slide Number Placeholder 3"/>
          <p:cNvSpPr>
            <a:spLocks noGrp="1"/>
          </p:cNvSpPr>
          <p:nvPr>
            <p:ph type="sldNum" sz="quarter" idx="5"/>
          </p:nvPr>
        </p:nvSpPr>
        <p:spPr/>
        <p:txBody>
          <a:bodyPr/>
          <a:lstStyle/>
          <a:p>
            <a:fld id="{79BD00D3-B18A-47A6-B6BD-F14745131661}" type="slidenum">
              <a:rPr lang="en-GB" smtClean="0"/>
              <a:t>8</a:t>
            </a:fld>
            <a:endParaRPr lang="en-GB"/>
          </a:p>
        </p:txBody>
      </p:sp>
    </p:spTree>
    <p:extLst>
      <p:ext uri="{BB962C8B-B14F-4D97-AF65-F5344CB8AC3E}">
        <p14:creationId xmlns:p14="http://schemas.microsoft.com/office/powerpoint/2010/main" val="161819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full Gantt chart with today labelled.</a:t>
            </a:r>
          </a:p>
        </p:txBody>
      </p:sp>
      <p:sp>
        <p:nvSpPr>
          <p:cNvPr id="4" name="Slide Number Placeholder 3"/>
          <p:cNvSpPr>
            <a:spLocks noGrp="1"/>
          </p:cNvSpPr>
          <p:nvPr>
            <p:ph type="sldNum" sz="quarter" idx="5"/>
          </p:nvPr>
        </p:nvSpPr>
        <p:spPr/>
        <p:txBody>
          <a:bodyPr/>
          <a:lstStyle/>
          <a:p>
            <a:fld id="{79BD00D3-B18A-47A6-B6BD-F14745131661}" type="slidenum">
              <a:rPr lang="en-GB" smtClean="0"/>
              <a:t>9</a:t>
            </a:fld>
            <a:endParaRPr lang="en-GB"/>
          </a:p>
        </p:txBody>
      </p:sp>
    </p:spTree>
    <p:extLst>
      <p:ext uri="{BB962C8B-B14F-4D97-AF65-F5344CB8AC3E}">
        <p14:creationId xmlns:p14="http://schemas.microsoft.com/office/powerpoint/2010/main" val="404247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I am reasonably on track with what I set out to do at the start of the project, having only one part of the project – being the implementation of the offline ANN classifier for motor imagery not working – however this I am already in the process of working on.</a:t>
            </a:r>
          </a:p>
          <a:p>
            <a:endParaRPr lang="en-GB" dirty="0"/>
          </a:p>
          <a:p>
            <a:r>
              <a:rPr lang="en-GB" dirty="0"/>
              <a:t>The deadline for this is the end of this week, though I might not be able to get this done by said deadline it shouldn’t take me much longer hopefully.</a:t>
            </a:r>
          </a:p>
        </p:txBody>
      </p:sp>
      <p:sp>
        <p:nvSpPr>
          <p:cNvPr id="4" name="Slide Number Placeholder 3"/>
          <p:cNvSpPr>
            <a:spLocks noGrp="1"/>
          </p:cNvSpPr>
          <p:nvPr>
            <p:ph type="sldNum" sz="quarter" idx="5"/>
          </p:nvPr>
        </p:nvSpPr>
        <p:spPr/>
        <p:txBody>
          <a:bodyPr/>
          <a:lstStyle/>
          <a:p>
            <a:fld id="{79BD00D3-B18A-47A6-B6BD-F14745131661}" type="slidenum">
              <a:rPr lang="en-GB" smtClean="0"/>
              <a:t>10</a:t>
            </a:fld>
            <a:endParaRPr lang="en-GB"/>
          </a:p>
        </p:txBody>
      </p:sp>
    </p:spTree>
    <p:extLst>
      <p:ext uri="{BB962C8B-B14F-4D97-AF65-F5344CB8AC3E}">
        <p14:creationId xmlns:p14="http://schemas.microsoft.com/office/powerpoint/2010/main" val="19663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106-EFEB-4722-B091-2EE8D2D63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7ACDBE-6B22-4709-8822-8956684C5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BA4A64-2081-41DF-B992-77C3555F22B4}"/>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BC24544E-6467-4874-A73B-978A0078EA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37F04-900F-44BA-80EB-5066EA8FF4F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5212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DD7E-5AF6-46B8-9181-D15390982D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515FD3-0025-4F8E-8D91-0519EF5326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513446-E31C-410E-B472-990752E08B76}"/>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2F1AC233-D860-4523-A87B-2FD09F05E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E72ABE-8C5A-4E60-B9FA-C7FD83D12863}"/>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35301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D170C-90F6-4472-ACB3-7FAFA0B8ED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03981A-8335-4BA9-A5BD-5EDE6447E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996897-74E9-45CA-9D17-629F52FD109F}"/>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D425D8E0-3250-440B-9F1B-251F3E9AF7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2F1E87-A16F-4E71-99B2-DB55725F672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8268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2FD1-266E-41CC-A96C-8C3EEEE4EE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DEF2-002B-43A7-AE41-8E12F40DB4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37A5DA-FEE0-40B1-978E-0C36B80DF8E2}"/>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56504910-F788-49F6-8FC0-2CFE5148C2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BC918-1B33-4930-A249-B7D11F55F91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404635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83BA-2295-431A-8319-B3466641A0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891D15-BF2F-4491-AB3F-088C25975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7A4F90-AD2E-4B24-BD71-AC35D68AAB03}"/>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5D563EF4-D12F-4D86-AC3B-A55DBD44CE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C5A6D-5967-4D8B-9499-2ED819B65188}"/>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6989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F970-D18A-49C2-B98C-4CA0E78BBB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631F5E-8C8B-4DB6-B0F7-9865DEBDB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58FC6D-B8FD-4D00-B48E-08209AA27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4EF64E-9DE9-4B69-9777-F10EC077ABDD}"/>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6" name="Footer Placeholder 5">
            <a:extLst>
              <a:ext uri="{FF2B5EF4-FFF2-40B4-BE49-F238E27FC236}">
                <a16:creationId xmlns:a16="http://schemas.microsoft.com/office/drawing/2014/main" id="{3F9024A4-9988-4382-AF8C-F787DD2D81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5E6D9-1FDC-41F0-8794-B4FDBC510F2A}"/>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15328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28F3-B350-4A21-AABE-10A3E7DEBB0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A17754-8E65-4BE5-AB16-4578E2A2A4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BCA91-5A56-4BA0-B851-8B96D11FE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D3B4F29-0183-4442-9BF6-95B76C6BA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969F2F-06A0-47D7-BB7B-FF1A038CB3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DDF259-F44E-4121-919B-8749CC2F5AD4}"/>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8" name="Footer Placeholder 7">
            <a:extLst>
              <a:ext uri="{FF2B5EF4-FFF2-40B4-BE49-F238E27FC236}">
                <a16:creationId xmlns:a16="http://schemas.microsoft.com/office/drawing/2014/main" id="{5D1593DE-EDA7-4868-B192-1DB315DC4C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12D61E-36DD-487F-B764-CC8E2DA0439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52385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0608-D6CB-4B3E-B10D-BC5E9DB92E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91B627-6735-47EF-9969-B6AA73D0408F}"/>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4" name="Footer Placeholder 3">
            <a:extLst>
              <a:ext uri="{FF2B5EF4-FFF2-40B4-BE49-F238E27FC236}">
                <a16:creationId xmlns:a16="http://schemas.microsoft.com/office/drawing/2014/main" id="{B3C30C76-BC1A-4FC8-ABB1-CCAE6BC8E3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E0936D-B82B-4687-AA35-9E03C8E3F46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12750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B34AB-A883-47EA-A2C2-F9A816581291}"/>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3" name="Footer Placeholder 2">
            <a:extLst>
              <a:ext uri="{FF2B5EF4-FFF2-40B4-BE49-F238E27FC236}">
                <a16:creationId xmlns:a16="http://schemas.microsoft.com/office/drawing/2014/main" id="{F0158629-B50C-4304-A490-09A92D778D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F266EF-43C5-4D5C-A4B2-F5866DC50A5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3127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757C-9CE1-4B98-8F2C-D42AFFD7E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17F5BC-173C-4A9E-92E1-AE3250C7C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5CACBF-6669-4CDC-B9CD-7EE55AA70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A2AAF-7395-43D4-B4CD-A1121AE58D85}"/>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6" name="Footer Placeholder 5">
            <a:extLst>
              <a:ext uri="{FF2B5EF4-FFF2-40B4-BE49-F238E27FC236}">
                <a16:creationId xmlns:a16="http://schemas.microsoft.com/office/drawing/2014/main" id="{CF0006A3-9EE7-4C79-A2E1-6C3D22B58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FDFD4F-2BD7-44F7-AF56-B3164E162BE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69008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B1F9-4822-4ADE-891C-3500A5516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195825-A3D6-4222-9A42-E29CCA794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CA43A9-D889-46B4-8900-DD03E13B4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5CD21-4E07-4CD1-9050-0A04394145D2}"/>
              </a:ext>
            </a:extLst>
          </p:cNvPr>
          <p:cNvSpPr>
            <a:spLocks noGrp="1"/>
          </p:cNvSpPr>
          <p:nvPr>
            <p:ph type="dt" sz="half" idx="10"/>
          </p:nvPr>
        </p:nvSpPr>
        <p:spPr/>
        <p:txBody>
          <a:bodyPr/>
          <a:lstStyle/>
          <a:p>
            <a:fld id="{0CB9B650-73E2-4D86-BE0A-DE5F98986D4B}" type="datetimeFigureOut">
              <a:rPr lang="en-GB" smtClean="0"/>
              <a:t>20/03/2022</a:t>
            </a:fld>
            <a:endParaRPr lang="en-GB"/>
          </a:p>
        </p:txBody>
      </p:sp>
      <p:sp>
        <p:nvSpPr>
          <p:cNvPr id="6" name="Footer Placeholder 5">
            <a:extLst>
              <a:ext uri="{FF2B5EF4-FFF2-40B4-BE49-F238E27FC236}">
                <a16:creationId xmlns:a16="http://schemas.microsoft.com/office/drawing/2014/main" id="{13E8E3C8-12E2-4F3D-B167-A331330E90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FA9383-1983-41B2-B7FB-1E704E26B30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3859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1C31B-687D-4FF6-9881-14BF92329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0EA54-C204-4718-8DB9-8CB48E7774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D9CDC9-9652-49E4-97B2-68DCF743C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9B650-73E2-4D86-BE0A-DE5F98986D4B}" type="datetimeFigureOut">
              <a:rPr lang="en-GB" smtClean="0"/>
              <a:t>20/03/2022</a:t>
            </a:fld>
            <a:endParaRPr lang="en-GB"/>
          </a:p>
        </p:txBody>
      </p:sp>
      <p:sp>
        <p:nvSpPr>
          <p:cNvPr id="5" name="Footer Placeholder 4">
            <a:extLst>
              <a:ext uri="{FF2B5EF4-FFF2-40B4-BE49-F238E27FC236}">
                <a16:creationId xmlns:a16="http://schemas.microsoft.com/office/drawing/2014/main" id="{F7990467-21A3-40AF-AC8F-ECA7454CF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4374F98-923A-4B4D-8764-53FFCDAA8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32AB0-3FF2-4EC5-A7CD-C96F275CA53E}" type="slidenum">
              <a:rPr lang="en-GB" smtClean="0"/>
              <a:t>‹#›</a:t>
            </a:fld>
            <a:endParaRPr lang="en-GB"/>
          </a:p>
        </p:txBody>
      </p:sp>
    </p:spTree>
    <p:extLst>
      <p:ext uri="{BB962C8B-B14F-4D97-AF65-F5344CB8AC3E}">
        <p14:creationId xmlns:p14="http://schemas.microsoft.com/office/powerpoint/2010/main" val="410228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4/relationships/chartEx" Target="../charts/chartEx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750F59D-7D99-4171-9C70-7F2B3106D5FE}"/>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3" name="Title 1">
            <a:extLst>
              <a:ext uri="{FF2B5EF4-FFF2-40B4-BE49-F238E27FC236}">
                <a16:creationId xmlns:a16="http://schemas.microsoft.com/office/drawing/2014/main" id="{F5150CFD-2649-4694-BA94-DE7193B35F3F}"/>
              </a:ext>
            </a:extLst>
          </p:cNvPr>
          <p:cNvSpPr txBox="1">
            <a:spLocks/>
          </p:cNvSpPr>
          <p:nvPr/>
        </p:nvSpPr>
        <p:spPr>
          <a:xfrm>
            <a:off x="358737" y="1276585"/>
            <a:ext cx="11474506" cy="152497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GB" b="1" dirty="0">
                <a:solidFill>
                  <a:schemeClr val="bg1"/>
                </a:solidFill>
                <a:latin typeface="Agency FB" panose="020B0503020202020204" pitchFamily="34" charset="0"/>
                <a:ea typeface="Calibri" panose="020F0502020204030204" pitchFamily="34" charset="0"/>
                <a:cs typeface="Times New Roman" panose="02020603050405020304" pitchFamily="18" charset="0"/>
              </a:rPr>
              <a:t>Controlling Player Avatars in Game Worlds Using Multi-Modal Input Systems</a:t>
            </a:r>
          </a:p>
        </p:txBody>
      </p:sp>
      <p:sp>
        <p:nvSpPr>
          <p:cNvPr id="5" name="TextBox 4">
            <a:extLst>
              <a:ext uri="{FF2B5EF4-FFF2-40B4-BE49-F238E27FC236}">
                <a16:creationId xmlns:a16="http://schemas.microsoft.com/office/drawing/2014/main" id="{E4D0484B-F9C4-421F-A302-1FDDDDE1335F}"/>
              </a:ext>
            </a:extLst>
          </p:cNvPr>
          <p:cNvSpPr txBox="1"/>
          <p:nvPr/>
        </p:nvSpPr>
        <p:spPr>
          <a:xfrm>
            <a:off x="2982580" y="3429000"/>
            <a:ext cx="6226820" cy="2492990"/>
          </a:xfrm>
          <a:prstGeom prst="rect">
            <a:avLst/>
          </a:prstGeom>
          <a:noFill/>
        </p:spPr>
        <p:txBody>
          <a:bodyPr wrap="square">
            <a:spAutoFit/>
          </a:bodyPr>
          <a:lstStyle/>
          <a:p>
            <a:pPr algn="ctr"/>
            <a:r>
              <a:rPr lang="en-GB" sz="1800" dirty="0">
                <a:solidFill>
                  <a:schemeClr val="bg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Final Year Project: Progress Presentation</a:t>
            </a: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 Portfolio Project )</a:t>
            </a:r>
          </a:p>
          <a:p>
            <a:pPr algn="ctr"/>
            <a:endParaRPr lang="en-GB"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endParaRP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By:</a:t>
            </a:r>
          </a:p>
          <a:p>
            <a:pPr algn="ct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Charlie Lloyd-Buckingham</a:t>
            </a:r>
          </a:p>
          <a:p>
            <a:pPr algn="ctr"/>
            <a:r>
              <a:rPr lang="en-GB" sz="16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 s5109920 )</a:t>
            </a:r>
          </a:p>
          <a:p>
            <a:pPr algn="ctr"/>
            <a:endParaRPr lang="en-GB" dirty="0">
              <a:solidFill>
                <a:schemeClr val="bg1"/>
              </a:solidFill>
              <a:latin typeface="Bahnschrift Light Condensed" panose="020B0502040204020203" pitchFamily="34" charset="0"/>
              <a:cs typeface="Times New Roman" panose="02020603050405020304" pitchFamily="18" charset="0"/>
            </a:endParaRPr>
          </a:p>
          <a:p>
            <a:pPr algn="ctr"/>
            <a:endParaRPr lang="en-GB" dirty="0"/>
          </a:p>
        </p:txBody>
      </p:sp>
    </p:spTree>
    <p:extLst>
      <p:ext uri="{BB962C8B-B14F-4D97-AF65-F5344CB8AC3E}">
        <p14:creationId xmlns:p14="http://schemas.microsoft.com/office/powerpoint/2010/main" val="274554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2" name="Rectangle 11">
            <a:extLst>
              <a:ext uri="{FF2B5EF4-FFF2-40B4-BE49-F238E27FC236}">
                <a16:creationId xmlns:a16="http://schemas.microsoft.com/office/drawing/2014/main" id="{35D63274-D83F-4FB0-8384-EBC402CB29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AC0038EB-4D99-47BE-82C5-887B49C1E4F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
        <p:nvSpPr>
          <p:cNvPr id="11" name="TextBox 10">
            <a:extLst>
              <a:ext uri="{FF2B5EF4-FFF2-40B4-BE49-F238E27FC236}">
                <a16:creationId xmlns:a16="http://schemas.microsoft.com/office/drawing/2014/main" id="{20182A6F-25F7-49FD-BBAC-0AB991F34777}"/>
              </a:ext>
            </a:extLst>
          </p:cNvPr>
          <p:cNvSpPr txBox="1"/>
          <p:nvPr/>
        </p:nvSpPr>
        <p:spPr>
          <a:xfrm>
            <a:off x="588506" y="1052512"/>
            <a:ext cx="3746194" cy="4678204"/>
          </a:xfrm>
          <a:prstGeom prst="rect">
            <a:avLst/>
          </a:prstGeom>
          <a:noFill/>
        </p:spPr>
        <p:txBody>
          <a:bodyPr wrap="square" rtlCol="0" anchor="t">
            <a:spAutoFit/>
          </a:bodyPr>
          <a:lstStyle/>
          <a:p>
            <a:r>
              <a:rPr lang="en-GB" sz="2400" b="1" dirty="0">
                <a:solidFill>
                  <a:schemeClr val="bg1"/>
                </a:solidFill>
                <a:latin typeface="Agency FB" panose="020B0503020202020204" pitchFamily="34" charset="0"/>
              </a:rPr>
              <a:t>Project Plan:</a:t>
            </a:r>
          </a:p>
          <a:p>
            <a:endParaRPr lang="en-GB" sz="200" dirty="0">
              <a:solidFill>
                <a:schemeClr val="bg1"/>
              </a:solidFill>
              <a:latin typeface="Agency FB" panose="020B0503020202020204" pitchFamily="34" charset="0"/>
            </a:endParaRPr>
          </a:p>
          <a:p>
            <a:pPr marL="285750" indent="-285750">
              <a:buFont typeface="Wingdings" panose="05000000000000000000" pitchFamily="2" charset="2"/>
              <a:buChar char="§"/>
            </a:pPr>
            <a:endParaRPr lang="en-GB" sz="1600" b="1"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Artifact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Version Control</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Unity Project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Get LSL working across devices</a:t>
            </a:r>
          </a:p>
          <a:p>
            <a:pPr marL="742950" lvl="1" indent="-285750">
              <a:buFont typeface="Wingdings" panose="05000000000000000000" pitchFamily="2" charset="2"/>
              <a:buChar char="q"/>
            </a:pPr>
            <a:r>
              <a:rPr lang="en-GB" sz="1600" b="1" i="0" dirty="0">
                <a:solidFill>
                  <a:schemeClr val="accent2">
                    <a:lumMod val="75000"/>
                  </a:schemeClr>
                </a:solidFill>
                <a:effectLst/>
                <a:latin typeface="Arial" panose="020B0604020202020204" pitchFamily="34" charset="0"/>
              </a:rPr>
              <a:t>​</a:t>
            </a:r>
            <a:r>
              <a:rPr lang="en-GB" sz="1600" dirty="0">
                <a:solidFill>
                  <a:schemeClr val="bg1"/>
                </a:solidFill>
                <a:latin typeface="Bahnschrift SemiLight SemiConde" panose="020B0502040204020203" pitchFamily="34" charset="0"/>
              </a:rPr>
              <a:t>Implement Neural Network for data analysis</a:t>
            </a:r>
          </a:p>
          <a:p>
            <a:pPr marL="1200150" lvl="2" indent="-285750">
              <a:buFont typeface="Wingdings" panose="05000000000000000000" pitchFamily="2" charset="2"/>
              <a:buChar char="ü"/>
            </a:pPr>
            <a:r>
              <a:rPr lang="en-GB" sz="1200" dirty="0">
                <a:solidFill>
                  <a:schemeClr val="bg1"/>
                </a:solidFill>
                <a:latin typeface="Bahnschrift SemiLight SemiConde" panose="020B0502040204020203" pitchFamily="34" charset="0"/>
              </a:rPr>
              <a:t>Setup Tensorflow online analysis through Unity</a:t>
            </a:r>
          </a:p>
          <a:p>
            <a:pPr marL="1200150" lvl="2" indent="-285750">
              <a:buFont typeface="Wingdings" panose="05000000000000000000" pitchFamily="2" charset="2"/>
              <a:buChar char="q"/>
            </a:pPr>
            <a:r>
              <a:rPr lang="en-GB" sz="1200" b="1" i="0" dirty="0">
                <a:solidFill>
                  <a:schemeClr val="accent2">
                    <a:lumMod val="75000"/>
                  </a:schemeClr>
                </a:solidFill>
                <a:effectLst/>
                <a:latin typeface="Arial" panose="020B0604020202020204" pitchFamily="34" charset="0"/>
              </a:rPr>
              <a:t>​</a:t>
            </a:r>
            <a:r>
              <a:rPr lang="en-GB" sz="1200" dirty="0">
                <a:solidFill>
                  <a:schemeClr val="bg1"/>
                </a:solidFill>
                <a:latin typeface="Bahnschrift SemiLight SemiConde" panose="020B0502040204020203" pitchFamily="34" charset="0"/>
              </a:rPr>
              <a:t>Design and train a network using offline EEG / EMG data</a:t>
            </a:r>
          </a:p>
          <a:p>
            <a:endParaRPr lang="en-GB" sz="1600" dirty="0">
              <a:solidFill>
                <a:schemeClr val="bg1"/>
              </a:solidFill>
              <a:latin typeface="Bahnschrift SemiLight SemiConde" panose="020B0502040204020203" pitchFamily="34" charset="0"/>
            </a:endParaRPr>
          </a:p>
          <a:p>
            <a:endParaRPr lang="en-GB" sz="1600"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Dissertation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Ethics / Risk assessment hand in.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Dissertation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Introduction –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Literature Review – (draft)</a:t>
            </a:r>
          </a:p>
        </p:txBody>
      </p:sp>
      <p:pic>
        <p:nvPicPr>
          <p:cNvPr id="14" name="Picture 13">
            <a:extLst>
              <a:ext uri="{FF2B5EF4-FFF2-40B4-BE49-F238E27FC236}">
                <a16:creationId xmlns:a16="http://schemas.microsoft.com/office/drawing/2014/main" id="{87069BD0-D721-47B7-B553-0A3A24017372}"/>
              </a:ext>
            </a:extLst>
          </p:cNvPr>
          <p:cNvPicPr>
            <a:picLocks noChangeAspect="1"/>
          </p:cNvPicPr>
          <p:nvPr/>
        </p:nvPicPr>
        <p:blipFill>
          <a:blip r:embed="rId5"/>
          <a:stretch>
            <a:fillRect/>
          </a:stretch>
        </p:blipFill>
        <p:spPr>
          <a:xfrm>
            <a:off x="5978314" y="577420"/>
            <a:ext cx="5766011" cy="2937305"/>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5" name="Straight Connector 14">
            <a:extLst>
              <a:ext uri="{FF2B5EF4-FFF2-40B4-BE49-F238E27FC236}">
                <a16:creationId xmlns:a16="http://schemas.microsoft.com/office/drawing/2014/main" id="{8EFCFDE0-D68B-4EC1-8DDD-66AA23FAACA8}"/>
              </a:ext>
            </a:extLst>
          </p:cNvPr>
          <p:cNvCxnSpPr>
            <a:cxnSpLocks/>
          </p:cNvCxnSpPr>
          <p:nvPr/>
        </p:nvCxnSpPr>
        <p:spPr>
          <a:xfrm>
            <a:off x="9265542" y="724089"/>
            <a:ext cx="0" cy="2790636"/>
          </a:xfrm>
          <a:prstGeom prst="line">
            <a:avLst/>
          </a:prstGeom>
          <a:ln w="12700">
            <a:solidFill>
              <a:schemeClr val="bg2">
                <a:lumMod val="10000"/>
              </a:schemeClr>
            </a:solidFill>
            <a:prstDash val="dash"/>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CAA592-8F13-41B5-9132-C2F1FF0C4AFA}"/>
              </a:ext>
            </a:extLst>
          </p:cNvPr>
          <p:cNvGrpSpPr/>
          <p:nvPr/>
        </p:nvGrpSpPr>
        <p:grpSpPr>
          <a:xfrm>
            <a:off x="8704041" y="3322637"/>
            <a:ext cx="1123002" cy="269876"/>
            <a:chOff x="262413" y="948864"/>
            <a:chExt cx="1118711" cy="268844"/>
          </a:xfrm>
        </p:grpSpPr>
        <p:sp>
          <p:nvSpPr>
            <p:cNvPr id="17" name="Rectangle 16">
              <a:extLst>
                <a:ext uri="{FF2B5EF4-FFF2-40B4-BE49-F238E27FC236}">
                  <a16:creationId xmlns:a16="http://schemas.microsoft.com/office/drawing/2014/main" id="{645939BF-22A6-420E-9F2B-6D660DEB0794}"/>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B20F8AB0-259A-478F-8F2D-EB162265FACC}"/>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Tree>
    <p:extLst>
      <p:ext uri="{BB962C8B-B14F-4D97-AF65-F5344CB8AC3E}">
        <p14:creationId xmlns:p14="http://schemas.microsoft.com/office/powerpoint/2010/main" val="229813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094EED1-DCAE-47EF-B1B0-F7B9E7E10C9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828B5B6D-1CE8-4CDF-907C-BCA50AF7CD0D}"/>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Future Plans:</a:t>
            </a:r>
          </a:p>
        </p:txBody>
      </p:sp>
      <p:sp>
        <p:nvSpPr>
          <p:cNvPr id="10" name="TextBox 9">
            <a:extLst>
              <a:ext uri="{FF2B5EF4-FFF2-40B4-BE49-F238E27FC236}">
                <a16:creationId xmlns:a16="http://schemas.microsoft.com/office/drawing/2014/main" id="{10DD59FC-3D86-4A54-81F4-17F0EEE4C217}"/>
              </a:ext>
            </a:extLst>
          </p:cNvPr>
          <p:cNvSpPr txBox="1"/>
          <p:nvPr/>
        </p:nvSpPr>
        <p:spPr>
          <a:xfrm>
            <a:off x="176173" y="1326781"/>
            <a:ext cx="5831752" cy="4770537"/>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Next Two weeks:</a:t>
            </a:r>
          </a:p>
          <a:p>
            <a:r>
              <a:rPr lang="en-GB" sz="2400" b="1" dirty="0">
                <a:solidFill>
                  <a:schemeClr val="bg1"/>
                </a:solidFill>
                <a:latin typeface="Bahnschrift Light Condensed" panose="020B0502040204020203" pitchFamily="34" charset="0"/>
              </a:rPr>
              <a:t>Artifact</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a working offline analysis model for EEG motor-imagery classification.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Then get this working in real time with Unity, though this will still be feeding in offline data.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Do the same for the Emteq system, EMG data.</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 if possible)</a:t>
            </a: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drafted sections and continue the literature review.</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Start methodology </a:t>
            </a:r>
          </a:p>
          <a:p>
            <a:pPr lvl="2"/>
            <a:r>
              <a:rPr lang="en-GB" sz="1200" b="1" dirty="0">
                <a:solidFill>
                  <a:schemeClr val="accent2">
                    <a:lumMod val="75000"/>
                  </a:schemeClr>
                </a:solidFill>
                <a:latin typeface="Bahnschrift Light Condensed" panose="020B0502040204020203" pitchFamily="34" charset="0"/>
              </a:rPr>
              <a:t>( 4</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p>
          <a:p>
            <a:pPr marL="628650" lvl="1"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
        <p:nvSpPr>
          <p:cNvPr id="11" name="TextBox 10">
            <a:extLst>
              <a:ext uri="{FF2B5EF4-FFF2-40B4-BE49-F238E27FC236}">
                <a16:creationId xmlns:a16="http://schemas.microsoft.com/office/drawing/2014/main" id="{02669571-816F-4E06-9BAF-B8325E33EC3E}"/>
              </a:ext>
            </a:extLst>
          </p:cNvPr>
          <p:cNvSpPr txBox="1"/>
          <p:nvPr/>
        </p:nvSpPr>
        <p:spPr>
          <a:xfrm>
            <a:off x="5769622" y="1326781"/>
            <a:ext cx="6246206" cy="6093976"/>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Later:</a:t>
            </a:r>
          </a:p>
          <a:p>
            <a:r>
              <a:rPr lang="en-GB" sz="2400" b="1" dirty="0">
                <a:solidFill>
                  <a:schemeClr val="bg1"/>
                </a:solidFill>
                <a:latin typeface="Bahnschrift Light Condensed" panose="020B0502040204020203" pitchFamily="34" charset="0"/>
              </a:rPr>
              <a:t>Artifact</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Modify the neural networks to support the analysis of all modalities instead of just them separately.</a:t>
            </a:r>
          </a:p>
          <a:p>
            <a:pPr lvl="2"/>
            <a:r>
              <a:rPr lang="en-GB" sz="1200" b="1" dirty="0">
                <a:solidFill>
                  <a:schemeClr val="accent2">
                    <a:lumMod val="75000"/>
                  </a:schemeClr>
                </a:solidFill>
                <a:latin typeface="Bahnschrift Light Condensed" panose="020B0502040204020203" pitchFamily="34" charset="0"/>
              </a:rPr>
              <a:t>( 8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Train this to accomplish specific tasks, such as moving avatar skeleton bones, or influencing the difficulty of a simple game.</a:t>
            </a:r>
          </a:p>
          <a:p>
            <a:pPr lvl="2"/>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multi-modal analysis system.</a:t>
            </a:r>
          </a:p>
          <a:p>
            <a:pPr lvl="2"/>
            <a:r>
              <a:rPr lang="en-GB" sz="1200" b="1" dirty="0">
                <a:solidFill>
                  <a:schemeClr val="accent2">
                    <a:lumMod val="75000"/>
                  </a:schemeClr>
                </a:solidFill>
                <a:latin typeface="Bahnschrift Light Condensed" panose="020B0502040204020203" pitchFamily="34" charset="0"/>
              </a:rPr>
              <a:t>(  23</a:t>
            </a:r>
            <a:r>
              <a:rPr lang="en-GB" sz="1200" b="1" baseline="30000" dirty="0">
                <a:solidFill>
                  <a:schemeClr val="accent2">
                    <a:lumMod val="75000"/>
                  </a:schemeClr>
                </a:solidFill>
                <a:latin typeface="Bahnschrift Light Condensed" panose="020B0502040204020203" pitchFamily="34" charset="0"/>
              </a:rPr>
              <a:t>rd</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two demonstration games built to demo the system.</a:t>
            </a:r>
          </a:p>
          <a:p>
            <a:pPr lvl="2"/>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Finish methodology</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Write conclusion</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 )</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dissertation for submission</a:t>
            </a:r>
          </a:p>
          <a:p>
            <a:pPr lvl="2"/>
            <a:r>
              <a:rPr lang="en-GB" sz="1200" b="1" dirty="0">
                <a:solidFill>
                  <a:schemeClr val="accent2">
                    <a:lumMod val="75000"/>
                  </a:schemeClr>
                </a:solidFill>
                <a:latin typeface="Bahnschrift Light Condensed" panose="020B0502040204020203" pitchFamily="34" charset="0"/>
              </a:rPr>
              <a:t>( 18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a:t>
            </a:r>
            <a:endParaRPr lang="en-GB" sz="12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193198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82422C-2B0C-4093-AE06-D943BB96ADE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3" name="Picture 2">
            <a:extLst>
              <a:ext uri="{FF2B5EF4-FFF2-40B4-BE49-F238E27FC236}">
                <a16:creationId xmlns:a16="http://schemas.microsoft.com/office/drawing/2014/main" id="{7EC4FD20-22D8-47D4-90C5-1277F9DF72BB}"/>
              </a:ext>
            </a:extLst>
          </p:cNvPr>
          <p:cNvPicPr>
            <a:picLocks noChangeAspect="1"/>
          </p:cNvPicPr>
          <p:nvPr/>
        </p:nvPicPr>
        <p:blipFill rotWithShape="1">
          <a:blip r:embed="rId5"/>
          <a:srcRect l="1534" r="5124" b="1889"/>
          <a:stretch/>
        </p:blipFill>
        <p:spPr>
          <a:xfrm>
            <a:off x="240321" y="257174"/>
            <a:ext cx="4482942" cy="634365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7EA215DD-ED7F-4F42-A37D-A1D24A68DE45}"/>
              </a:ext>
            </a:extLst>
          </p:cNvPr>
          <p:cNvPicPr>
            <a:picLocks noChangeAspect="1"/>
          </p:cNvPicPr>
          <p:nvPr/>
        </p:nvPicPr>
        <p:blipFill rotWithShape="1">
          <a:blip r:embed="rId6"/>
          <a:srcRect l="1801" t="944" r="2109" b="944"/>
          <a:stretch/>
        </p:blipFill>
        <p:spPr>
          <a:xfrm>
            <a:off x="5020208" y="257174"/>
            <a:ext cx="4482942" cy="6343651"/>
          </a:xfrm>
          <a:prstGeom prst="rect">
            <a:avLst/>
          </a:prstGeom>
          <a:ln w="88900" cap="sq" cmpd="thickThin">
            <a:solidFill>
              <a:srgbClr val="000000"/>
            </a:solidFill>
            <a:prstDash val="solid"/>
            <a:miter lim="800000"/>
          </a:ln>
          <a:effectLst>
            <a:innerShdw blurRad="76200">
              <a:srgbClr val="000000"/>
            </a:innerShdw>
          </a:effectLst>
        </p:spPr>
      </p:pic>
      <p:sp>
        <p:nvSpPr>
          <p:cNvPr id="6" name="Title 1">
            <a:extLst>
              <a:ext uri="{FF2B5EF4-FFF2-40B4-BE49-F238E27FC236}">
                <a16:creationId xmlns:a16="http://schemas.microsoft.com/office/drawing/2014/main" id="{53AC2D0F-0A59-4A0D-99D5-492C6A37CAB4}"/>
              </a:ext>
            </a:extLst>
          </p:cNvPr>
          <p:cNvSpPr txBox="1">
            <a:spLocks/>
          </p:cNvSpPr>
          <p:nvPr/>
        </p:nvSpPr>
        <p:spPr>
          <a:xfrm>
            <a:off x="9800095" y="257174"/>
            <a:ext cx="2102504" cy="634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Reference:</a:t>
            </a:r>
          </a:p>
          <a:p>
            <a:pPr algn="l"/>
            <a:endParaRPr lang="en-GB" sz="1600" b="1" dirty="0">
              <a:solidFill>
                <a:schemeClr val="bg1"/>
              </a:solidFill>
              <a:latin typeface="Bahnschrift Light Condensed" panose="020B0502040204020203" pitchFamily="34" charset="0"/>
            </a:endParaRPr>
          </a:p>
          <a:p>
            <a:pPr algn="l"/>
            <a:r>
              <a:rPr lang="en-GB" sz="1600" b="1" dirty="0">
                <a:solidFill>
                  <a:schemeClr val="bg1"/>
                </a:solidFill>
                <a:latin typeface="Bahnschrift Light Condensed" panose="020B0502040204020203" pitchFamily="34" charset="0"/>
              </a:rPr>
              <a:t>Used in Presentation</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Carlson, 2013 )</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McMullen, 2013 )</a:t>
            </a:r>
          </a:p>
          <a:p>
            <a:pPr marL="342900" indent="-342900" algn="l">
              <a:buFont typeface="Arial" panose="020B0604020202020204" pitchFamily="34" charset="0"/>
              <a:buChar char="•"/>
            </a:pPr>
            <a:r>
              <a:rPr lang="en-GB" sz="1200" b="1" dirty="0">
                <a:solidFill>
                  <a:schemeClr val="bg1"/>
                </a:solidFill>
                <a:latin typeface="Bahnschrift SemiLight SemiConde" panose="020B0502040204020203" pitchFamily="34" charset="0"/>
              </a:rPr>
              <a:t>( </a:t>
            </a:r>
            <a:r>
              <a:rPr lang="en-GB" sz="1200" b="1" dirty="0">
                <a:solidFill>
                  <a:schemeClr val="bg1"/>
                </a:solidFill>
                <a:latin typeface="Bahnschrift Light Condensed" panose="020B0502040204020203" pitchFamily="34" charset="0"/>
              </a:rPr>
              <a:t>Haris, 2021 </a:t>
            </a:r>
            <a:r>
              <a:rPr lang="en-GB" sz="1200" b="1" dirty="0">
                <a:solidFill>
                  <a:schemeClr val="bg1"/>
                </a:solidFill>
                <a:latin typeface="Bahnschrift SemiLight SemiConde" panose="020B0502040204020203" pitchFamily="34" charset="0"/>
              </a:rPr>
              <a:t>)</a:t>
            </a:r>
          </a:p>
          <a:p>
            <a:pPr marL="342900" indent="-342900" algn="l">
              <a:buFont typeface="Arial" panose="020B0604020202020204" pitchFamily="34" charset="0"/>
              <a:buChar char="•"/>
            </a:pPr>
            <a:endParaRPr lang="en-GB" sz="1800" b="1" dirty="0">
              <a:solidFill>
                <a:schemeClr val="bg1"/>
              </a:solidFill>
              <a:latin typeface="Bahnschrift Light Condensed" panose="020B0502040204020203" pitchFamily="34" charset="0"/>
            </a:endParaRPr>
          </a:p>
          <a:p>
            <a:pPr algn="l"/>
            <a:endParaRPr lang="en-GB" sz="24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0997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27192C87-0A31-4779-8CEF-66E043EE811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8" name="Rectangle 37">
            <a:extLst>
              <a:ext uri="{FF2B5EF4-FFF2-40B4-BE49-F238E27FC236}">
                <a16:creationId xmlns:a16="http://schemas.microsoft.com/office/drawing/2014/main" id="{13EBD843-F2AD-4A88-99C7-D3BEBC49B310}"/>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F62A9407-A396-4118-93F2-94D2F1D90663}"/>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My Project: </a:t>
            </a:r>
          </a:p>
        </p:txBody>
      </p:sp>
      <p:sp>
        <p:nvSpPr>
          <p:cNvPr id="26" name="Arrow: Circular 25">
            <a:extLst>
              <a:ext uri="{FF2B5EF4-FFF2-40B4-BE49-F238E27FC236}">
                <a16:creationId xmlns:a16="http://schemas.microsoft.com/office/drawing/2014/main" id="{79F16BBB-FD8B-43B9-8F07-F3ED37C7034D}"/>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27" name="Arrow: Circular 26">
            <a:extLst>
              <a:ext uri="{FF2B5EF4-FFF2-40B4-BE49-F238E27FC236}">
                <a16:creationId xmlns:a16="http://schemas.microsoft.com/office/drawing/2014/main" id="{5ADBF602-6CAF-4D8F-AE03-3B5CD8922A0A}"/>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0" name="Arrow: Down 29">
            <a:extLst>
              <a:ext uri="{FF2B5EF4-FFF2-40B4-BE49-F238E27FC236}">
                <a16:creationId xmlns:a16="http://schemas.microsoft.com/office/drawing/2014/main" id="{AD688718-F51F-4861-9927-B959978EC931}"/>
              </a:ext>
            </a:extLst>
          </p:cNvPr>
          <p:cNvSpPr/>
          <p:nvPr/>
        </p:nvSpPr>
        <p:spPr>
          <a:xfrm>
            <a:off x="8991726" y="1447800"/>
            <a:ext cx="297749" cy="509278"/>
          </a:xfrm>
          <a:prstGeom prst="downArrow">
            <a:avLst>
              <a:gd name="adj1" fmla="val 24408"/>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3E2705FA-0DBE-4952-BDB6-3262CA02B8B6}"/>
              </a:ext>
            </a:extLst>
          </p:cNvPr>
          <p:cNvGraphicFramePr/>
          <p:nvPr>
            <p:extLst>
              <p:ext uri="{D42A27DB-BD31-4B8C-83A1-F6EECF244321}">
                <p14:modId xmlns:p14="http://schemas.microsoft.com/office/powerpoint/2010/main" val="3403622217"/>
              </p:ext>
            </p:extLst>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5DFD05B2-8BAC-428C-BCB7-B46F9F296E0B}"/>
              </a:ext>
            </a:extLst>
          </p:cNvPr>
          <p:cNvGraphicFramePr/>
          <p:nvPr>
            <p:extLst>
              <p:ext uri="{D42A27DB-BD31-4B8C-83A1-F6EECF244321}">
                <p14:modId xmlns:p14="http://schemas.microsoft.com/office/powerpoint/2010/main" val="2131215777"/>
              </p:ext>
            </p:extLst>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 name="Diagram 1">
            <a:extLst>
              <a:ext uri="{FF2B5EF4-FFF2-40B4-BE49-F238E27FC236}">
                <a16:creationId xmlns:a16="http://schemas.microsoft.com/office/drawing/2014/main" id="{D5FC9B47-830D-4401-A8DB-7EC7C4A00630}"/>
              </a:ext>
            </a:extLst>
          </p:cNvPr>
          <p:cNvGraphicFramePr/>
          <p:nvPr>
            <p:extLst>
              <p:ext uri="{D42A27DB-BD31-4B8C-83A1-F6EECF244321}">
                <p14:modId xmlns:p14="http://schemas.microsoft.com/office/powerpoint/2010/main" val="299745027"/>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2" name="TextBox 31">
            <a:extLst>
              <a:ext uri="{FF2B5EF4-FFF2-40B4-BE49-F238E27FC236}">
                <a16:creationId xmlns:a16="http://schemas.microsoft.com/office/drawing/2014/main" id="{49421B48-72D9-43A0-B762-0D2A33CD6712}"/>
              </a:ext>
            </a:extLst>
          </p:cNvPr>
          <p:cNvSpPr txBox="1"/>
          <p:nvPr/>
        </p:nvSpPr>
        <p:spPr>
          <a:xfrm>
            <a:off x="174328" y="1079689"/>
            <a:ext cx="5626730" cy="4524315"/>
          </a:xfrm>
          <a:prstGeom prst="rect">
            <a:avLst/>
          </a:prstGeom>
          <a:noFill/>
        </p:spPr>
        <p:txBody>
          <a:bodyPr wrap="square" rtlCol="0">
            <a:spAutoFit/>
          </a:bodyPr>
          <a:lstStyle/>
          <a:p>
            <a:pPr lvl="1"/>
            <a:r>
              <a:rPr lang="en-GB" sz="2400" dirty="0">
                <a:solidFill>
                  <a:schemeClr val="bg1"/>
                </a:solidFill>
                <a:latin typeface="Agency FB" panose="020B0503020202020204" pitchFamily="34" charset="0"/>
              </a:rPr>
              <a:t>To build a multi-modal input system / pipeline for supporting EEG, EMG and eye-tracking.</a:t>
            </a:r>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EEG data -EEGO amplifier</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EMG data – emteqPro</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Eye tracking from HTC Vive Pro</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streams will be fed as inputs for a neural network for processing.</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Output will be used for two game inputs</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Mood -&gt; Difficulty ) calculator for simple game.</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Avatar rig controller </a:t>
            </a:r>
          </a:p>
        </p:txBody>
      </p:sp>
      <p:sp>
        <p:nvSpPr>
          <p:cNvPr id="33" name="Arrow: Circular 32">
            <a:extLst>
              <a:ext uri="{FF2B5EF4-FFF2-40B4-BE49-F238E27FC236}">
                <a16:creationId xmlns:a16="http://schemas.microsoft.com/office/drawing/2014/main" id="{E61FFDC0-BBC7-419C-B865-3CEEB80DF135}"/>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4" name="Arrow: Circular 33">
            <a:extLst>
              <a:ext uri="{FF2B5EF4-FFF2-40B4-BE49-F238E27FC236}">
                <a16:creationId xmlns:a16="http://schemas.microsoft.com/office/drawing/2014/main" id="{2336AD88-1A25-43D8-B8CD-9DC3F2BB18F3}"/>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4" name="Picture 10" descr="Basics for Beginners - Neural Networks - Part 2 | Dockship.io">
            <a:extLst>
              <a:ext uri="{FF2B5EF4-FFF2-40B4-BE49-F238E27FC236}">
                <a16:creationId xmlns:a16="http://schemas.microsoft.com/office/drawing/2014/main" id="{92F67B05-175D-4D33-B0E1-FB6BE355D97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6" name="Arrow: Circular 35">
            <a:extLst>
              <a:ext uri="{FF2B5EF4-FFF2-40B4-BE49-F238E27FC236}">
                <a16:creationId xmlns:a16="http://schemas.microsoft.com/office/drawing/2014/main" id="{4C89B89D-253F-4646-994E-E25D0814919D}"/>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2" name="Picture 8" descr="BrainFlow vs LSL">
            <a:extLst>
              <a:ext uri="{FF2B5EF4-FFF2-40B4-BE49-F238E27FC236}">
                <a16:creationId xmlns:a16="http://schemas.microsoft.com/office/drawing/2014/main" id="{FEB3BC89-7848-4687-8C3D-80C2B6B2A3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7" name="Arrow: Circular 36">
            <a:extLst>
              <a:ext uri="{FF2B5EF4-FFF2-40B4-BE49-F238E27FC236}">
                <a16:creationId xmlns:a16="http://schemas.microsoft.com/office/drawing/2014/main" id="{3C76D6E8-9410-4450-976C-4B66B1270068}"/>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6" name="Picture 12" descr="Unity Reviews 2022: Details, Pricing, &amp; Features | G2">
            <a:extLst>
              <a:ext uri="{FF2B5EF4-FFF2-40B4-BE49-F238E27FC236}">
                <a16:creationId xmlns:a16="http://schemas.microsoft.com/office/drawing/2014/main" id="{96B65C50-F6CC-44CD-B46B-2C7130BCD8DD}"/>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5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B713D73-F0E0-41C8-A049-C1BE39F6F31A}"/>
              </a:ext>
            </a:extLst>
          </p:cNvPr>
          <p:cNvSpPr txBox="1"/>
          <p:nvPr/>
        </p:nvSpPr>
        <p:spPr>
          <a:xfrm>
            <a:off x="585158" y="4264364"/>
            <a:ext cx="2485083" cy="461665"/>
          </a:xfrm>
          <a:prstGeom prst="rect">
            <a:avLst/>
          </a:prstGeom>
          <a:noFill/>
        </p:spPr>
        <p:txBody>
          <a:bodyPr wrap="square" rtlCol="0">
            <a:spAutoFit/>
          </a:bodyPr>
          <a:lstStyle/>
          <a:p>
            <a:r>
              <a:rPr lang="en-GB" sz="2400" dirty="0">
                <a:solidFill>
                  <a:schemeClr val="bg1"/>
                </a:solidFill>
                <a:latin typeface="Agency FB" panose="020B0503020202020204" pitchFamily="34" charset="0"/>
              </a:rPr>
              <a:t>From the Publishers:</a:t>
            </a:r>
          </a:p>
        </p:txBody>
      </p:sp>
      <p:sp>
        <p:nvSpPr>
          <p:cNvPr id="11" name="TextBox 10">
            <a:extLst>
              <a:ext uri="{FF2B5EF4-FFF2-40B4-BE49-F238E27FC236}">
                <a16:creationId xmlns:a16="http://schemas.microsoft.com/office/drawing/2014/main" id="{BC4BF231-0D85-432B-A380-F0821D68A8C8}"/>
              </a:ext>
            </a:extLst>
          </p:cNvPr>
          <p:cNvSpPr txBox="1"/>
          <p:nvPr/>
        </p:nvSpPr>
        <p:spPr>
          <a:xfrm>
            <a:off x="24238" y="1190639"/>
            <a:ext cx="5626730" cy="584775"/>
          </a:xfrm>
          <a:prstGeom prst="rect">
            <a:avLst/>
          </a:prstGeom>
          <a:noFill/>
        </p:spPr>
        <p:txBody>
          <a:bodyPr wrap="square" rtlCol="0">
            <a:spAutoFit/>
          </a:bodyPr>
          <a:lstStyle/>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sp>
        <p:nvSpPr>
          <p:cNvPr id="16" name="TextBox 15">
            <a:extLst>
              <a:ext uri="{FF2B5EF4-FFF2-40B4-BE49-F238E27FC236}">
                <a16:creationId xmlns:a16="http://schemas.microsoft.com/office/drawing/2014/main" id="{BB259F61-5A50-4EF6-BB0A-740B3185F694}"/>
              </a:ext>
            </a:extLst>
          </p:cNvPr>
          <p:cNvSpPr txBox="1"/>
          <p:nvPr/>
        </p:nvSpPr>
        <p:spPr>
          <a:xfrm>
            <a:off x="585158" y="5682634"/>
            <a:ext cx="3090550" cy="830997"/>
          </a:xfrm>
          <a:prstGeom prst="rect">
            <a:avLst/>
          </a:prstGeom>
          <a:noFill/>
        </p:spPr>
        <p:txBody>
          <a:bodyPr wrap="square" rtlCol="0">
            <a:spAutoFit/>
          </a:bodyPr>
          <a:lstStyle/>
          <a:p>
            <a:r>
              <a:rPr lang="en-GB" sz="2400" dirty="0">
                <a:solidFill>
                  <a:schemeClr val="bg1"/>
                </a:solidFill>
                <a:latin typeface="Agency FB" panose="020B0503020202020204" pitchFamily="34" charset="0"/>
              </a:rPr>
              <a:t>Papers Read: 35</a:t>
            </a:r>
          </a:p>
          <a:p>
            <a:r>
              <a:rPr lang="en-GB" sz="2400" dirty="0">
                <a:solidFill>
                  <a:schemeClr val="bg1"/>
                </a:solidFill>
                <a:latin typeface="Agency FB" panose="020B0503020202020204" pitchFamily="34" charset="0"/>
              </a:rPr>
              <a:t>Cited In Dissertation: 23</a:t>
            </a:r>
            <a:endParaRPr lang="en-GB" sz="1600" dirty="0">
              <a:solidFill>
                <a:schemeClr val="bg1"/>
              </a:solidFill>
              <a:latin typeface="Bahnschrift SemiLight SemiConde" panose="020B0502040204020203" pitchFamily="34" charset="0"/>
            </a:endParaRPr>
          </a:p>
        </p:txBody>
      </p:sp>
      <p:sp>
        <p:nvSpPr>
          <p:cNvPr id="20" name="TextBox 19">
            <a:extLst>
              <a:ext uri="{FF2B5EF4-FFF2-40B4-BE49-F238E27FC236}">
                <a16:creationId xmlns:a16="http://schemas.microsoft.com/office/drawing/2014/main" id="{9A62CC05-CFBB-4AF9-8C5F-C95E078BAF41}"/>
              </a:ext>
            </a:extLst>
          </p:cNvPr>
          <p:cNvSpPr txBox="1"/>
          <p:nvPr/>
        </p:nvSpPr>
        <p:spPr>
          <a:xfrm>
            <a:off x="5589646" y="636171"/>
            <a:ext cx="6225278" cy="2677656"/>
          </a:xfrm>
          <a:prstGeom prst="rect">
            <a:avLst/>
          </a:prstGeom>
          <a:noFill/>
        </p:spPr>
        <p:txBody>
          <a:bodyPr wrap="square" numCol="1">
            <a:spAutoFit/>
          </a:bodyPr>
          <a:lstStyle/>
          <a:p>
            <a:r>
              <a:rPr lang="en-GB" sz="2400" dirty="0">
                <a:solidFill>
                  <a:schemeClr val="bg1"/>
                </a:solidFill>
                <a:latin typeface="Agency FB" panose="020B0503020202020204" pitchFamily="34" charset="0"/>
              </a:rPr>
              <a:t>Journals: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Games, Game Art, and Gamification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Neuro-Engineering and Rehabilitation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Serious Games &amp; Simulation for Risks Management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Entertainment Computing</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GeNeDis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Research in developmental disabilities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Robotics &amp; Automation Magazine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Computational Intelligence and AI in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Neural Systems and Rehabilitation Engineering</a:t>
            </a:r>
          </a:p>
        </p:txBody>
      </p:sp>
      <p:sp>
        <p:nvSpPr>
          <p:cNvPr id="21" name="TextBox 20">
            <a:extLst>
              <a:ext uri="{FF2B5EF4-FFF2-40B4-BE49-F238E27FC236}">
                <a16:creationId xmlns:a16="http://schemas.microsoft.com/office/drawing/2014/main" id="{2DC515E0-32E7-4E90-B100-1DAF25D02EE8}"/>
              </a:ext>
            </a:extLst>
          </p:cNvPr>
          <p:cNvSpPr txBox="1"/>
          <p:nvPr/>
        </p:nvSpPr>
        <p:spPr>
          <a:xfrm>
            <a:off x="5589646" y="3919995"/>
            <a:ext cx="6225278" cy="2923877"/>
          </a:xfrm>
          <a:prstGeom prst="rect">
            <a:avLst/>
          </a:prstGeom>
          <a:noFill/>
        </p:spPr>
        <p:txBody>
          <a:bodyPr wrap="square">
            <a:spAutoFit/>
          </a:bodyPr>
          <a:lstStyle/>
          <a:p>
            <a:r>
              <a:rPr lang="en-GB" sz="2400" dirty="0">
                <a:solidFill>
                  <a:schemeClr val="bg1"/>
                </a:solidFill>
                <a:latin typeface="Agency FB" panose="020B0503020202020204" pitchFamily="34" charset="0"/>
              </a:rPr>
              <a:t>Conference Proceedings and Adjunct Publications: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Serious Games and Applications for Health (SeGAH)</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Symposium on Consumer Electronics ( ISCE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Robotics and Biomimetics (ROBIO)</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International </a:t>
            </a:r>
            <a:r>
              <a:rPr lang="en-GB" sz="1600" dirty="0">
                <a:solidFill>
                  <a:schemeClr val="bg1"/>
                </a:solidFill>
                <a:latin typeface="Bahnschrift SemiLight SemiConde" panose="020B0502040204020203" pitchFamily="34" charset="0"/>
              </a:rPr>
              <a:t>Conference</a:t>
            </a:r>
            <a:r>
              <a:rPr lang="fr-FR" sz="1600" dirty="0">
                <a:solidFill>
                  <a:schemeClr val="bg1"/>
                </a:solidFill>
                <a:latin typeface="Bahnschrift SemiLight SemiConde" panose="020B0502040204020203" pitchFamily="34" charset="0"/>
              </a:rPr>
              <a:t> on Information Visualisation</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Augmented Human International </a:t>
            </a:r>
            <a:r>
              <a:rPr lang="en-GB" sz="1600" dirty="0">
                <a:solidFill>
                  <a:schemeClr val="bg1"/>
                </a:solidFill>
                <a:latin typeface="Bahnschrift SemiLight SemiConde" panose="020B0502040204020203" pitchFamily="34" charset="0"/>
              </a:rPr>
              <a:t>Conference</a:t>
            </a:r>
            <a:endParaRPr lang="fr-FR"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AIP </a:t>
            </a:r>
            <a:r>
              <a:rPr lang="en-GB" sz="1600" dirty="0">
                <a:solidFill>
                  <a:schemeClr val="bg1"/>
                </a:solidFill>
                <a:latin typeface="Bahnschrift SemiLight SemiConde" panose="020B0502040204020203" pitchFamily="34" charset="0"/>
              </a:rPr>
              <a:t>Conference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Fun and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Conference on User Modelling, Adaptation and Personalization</a:t>
            </a:r>
            <a:endParaRPr lang="fr-FR" sz="1600" dirty="0">
              <a:solidFill>
                <a:schemeClr val="bg1"/>
              </a:solidFill>
              <a:latin typeface="Bahnschrift SemiLight SemiConde" panose="020B0502040204020203" pitchFamily="34" charset="0"/>
            </a:endParaRPr>
          </a:p>
          <a:p>
            <a:pPr marL="342900" indent="-34290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29" name="TextBox 28">
            <a:extLst>
              <a:ext uri="{FF2B5EF4-FFF2-40B4-BE49-F238E27FC236}">
                <a16:creationId xmlns:a16="http://schemas.microsoft.com/office/drawing/2014/main" id="{029377A9-112B-475D-B834-9522EE8EEF29}"/>
              </a:ext>
            </a:extLst>
          </p:cNvPr>
          <p:cNvSpPr txBox="1"/>
          <p:nvPr/>
        </p:nvSpPr>
        <p:spPr>
          <a:xfrm>
            <a:off x="1071635" y="4618938"/>
            <a:ext cx="3182882" cy="778607"/>
          </a:xfrm>
          <a:prstGeom prst="rect">
            <a:avLst/>
          </a:prstGeom>
          <a:noFill/>
        </p:spPr>
        <p:txBody>
          <a:bodyPr wrap="square" numCol="2" rtlCol="0">
            <a:noAutofit/>
          </a:bodyPr>
          <a:lstStyle/>
          <a:p>
            <a:r>
              <a:rPr lang="en-GB" sz="1400" dirty="0">
                <a:solidFill>
                  <a:schemeClr val="bg1"/>
                </a:solidFill>
                <a:latin typeface="Bahnschrift SemiLight SemiConde" panose="020B0502040204020203" pitchFamily="34" charset="0"/>
              </a:rPr>
              <a:t>IEEE</a:t>
            </a:r>
          </a:p>
          <a:p>
            <a:r>
              <a:rPr lang="en-GB" sz="1400" dirty="0">
                <a:solidFill>
                  <a:schemeClr val="bg1"/>
                </a:solidFill>
                <a:latin typeface="Bahnschrift SemiLight SemiConde" panose="020B0502040204020203" pitchFamily="34" charset="0"/>
              </a:rPr>
              <a:t>Springer</a:t>
            </a:r>
          </a:p>
          <a:p>
            <a:r>
              <a:rPr lang="en-GB" sz="1400" dirty="0">
                <a:solidFill>
                  <a:schemeClr val="bg1"/>
                </a:solidFill>
                <a:latin typeface="Bahnschrift SemiLight SemiConde" panose="020B0502040204020203" pitchFamily="34" charset="0"/>
              </a:rPr>
              <a:t>Elsevier</a:t>
            </a:r>
          </a:p>
          <a:p>
            <a:r>
              <a:rPr lang="en-GB" sz="1400" dirty="0">
                <a:solidFill>
                  <a:schemeClr val="bg1"/>
                </a:solidFill>
                <a:latin typeface="Bahnschrift SemiLight SemiConde" panose="020B0502040204020203" pitchFamily="34" charset="0"/>
              </a:rPr>
              <a:t>Frontiers</a:t>
            </a:r>
          </a:p>
          <a:p>
            <a:r>
              <a:rPr lang="en-GB" sz="1400" dirty="0">
                <a:solidFill>
                  <a:schemeClr val="bg1"/>
                </a:solidFill>
                <a:latin typeface="Bahnschrift SemiLight SemiConde" panose="020B0502040204020203" pitchFamily="34" charset="0"/>
              </a:rPr>
              <a:t>MDPI</a:t>
            </a:r>
          </a:p>
          <a:p>
            <a:r>
              <a:rPr lang="en-GB" sz="1400" dirty="0">
                <a:solidFill>
                  <a:schemeClr val="bg1"/>
                </a:solidFill>
                <a:latin typeface="Bahnschrift SemiLight SemiConde" panose="020B0502040204020203" pitchFamily="34" charset="0"/>
              </a:rPr>
              <a:t>AIP Publishing LLC</a:t>
            </a:r>
          </a:p>
        </p:txBody>
      </p:sp>
      <mc:AlternateContent xmlns:mc="http://schemas.openxmlformats.org/markup-compatibility/2006">
        <mc:Choice xmlns:cx1="http://schemas.microsoft.com/office/drawing/2015/9/8/chartex" Requires="cx1">
          <p:graphicFrame>
            <p:nvGraphicFramePr>
              <p:cNvPr id="23" name="Chart 22">
                <a:extLst>
                  <a:ext uri="{FF2B5EF4-FFF2-40B4-BE49-F238E27FC236}">
                    <a16:creationId xmlns:a16="http://schemas.microsoft.com/office/drawing/2014/main" id="{8DE20A9B-014E-450E-B2FD-0908C6D236C7}"/>
                  </a:ext>
                </a:extLst>
              </p:cNvPr>
              <p:cNvGraphicFramePr/>
              <p:nvPr>
                <p:extLst>
                  <p:ext uri="{D42A27DB-BD31-4B8C-83A1-F6EECF244321}">
                    <p14:modId xmlns:p14="http://schemas.microsoft.com/office/powerpoint/2010/main" val="370752263"/>
                  </p:ext>
                </p:extLst>
              </p:nvPr>
            </p:nvGraphicFramePr>
            <p:xfrm>
              <a:off x="640590" y="1088386"/>
              <a:ext cx="4572000" cy="2743200"/>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23" name="Chart 22">
                <a:extLst>
                  <a:ext uri="{FF2B5EF4-FFF2-40B4-BE49-F238E27FC236}">
                    <a16:creationId xmlns:a16="http://schemas.microsoft.com/office/drawing/2014/main" id="{8DE20A9B-014E-450E-B2FD-0908C6D236C7}"/>
                  </a:ext>
                </a:extLst>
              </p:cNvPr>
              <p:cNvPicPr>
                <a:picLocks noGrp="1" noRot="1" noChangeAspect="1" noMove="1" noResize="1" noEditPoints="1" noAdjustHandles="1" noChangeArrowheads="1" noChangeShapeType="1"/>
              </p:cNvPicPr>
              <p:nvPr/>
            </p:nvPicPr>
            <p:blipFill>
              <a:blip r:embed="rId6"/>
              <a:stretch>
                <a:fillRect/>
              </a:stretch>
            </p:blipFill>
            <p:spPr>
              <a:xfrm>
                <a:off x="640590" y="1088386"/>
                <a:ext cx="4572000" cy="2743200"/>
              </a:xfrm>
              <a:prstGeom prst="rect">
                <a:avLst/>
              </a:prstGeom>
            </p:spPr>
          </p:pic>
        </mc:Fallback>
      </mc:AlternateContent>
    </p:spTree>
    <p:extLst>
      <p:ext uri="{BB962C8B-B14F-4D97-AF65-F5344CB8AC3E}">
        <p14:creationId xmlns:p14="http://schemas.microsoft.com/office/powerpoint/2010/main" val="94832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pic>
        <p:nvPicPr>
          <p:cNvPr id="17" name="Picture 16">
            <a:extLst>
              <a:ext uri="{FF2B5EF4-FFF2-40B4-BE49-F238E27FC236}">
                <a16:creationId xmlns:a16="http://schemas.microsoft.com/office/drawing/2014/main" id="{7A554CBA-3BFB-406F-85A9-37DDEF7A5C67}"/>
              </a:ext>
            </a:extLst>
          </p:cNvPr>
          <p:cNvPicPr>
            <a:picLocks noChangeAspect="1"/>
          </p:cNvPicPr>
          <p:nvPr/>
        </p:nvPicPr>
        <p:blipFill rotWithShape="1">
          <a:blip r:embed="rId5"/>
          <a:srcRect l="1984" t="5753" r="4005" b="3662"/>
          <a:stretch/>
        </p:blipFill>
        <p:spPr>
          <a:xfrm>
            <a:off x="333157" y="1181929"/>
            <a:ext cx="3221350" cy="220283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34B2FBB-CA44-4DE8-9696-D9B841F34FD4}"/>
              </a:ext>
            </a:extLst>
          </p:cNvPr>
          <p:cNvPicPr>
            <a:picLocks noChangeAspect="1"/>
          </p:cNvPicPr>
          <p:nvPr/>
        </p:nvPicPr>
        <p:blipFill rotWithShape="1">
          <a:blip r:embed="rId6"/>
          <a:srcRect l="1169" t="3435" r="2804" b="8250"/>
          <a:stretch/>
        </p:blipFill>
        <p:spPr>
          <a:xfrm>
            <a:off x="4485313" y="1572603"/>
            <a:ext cx="3221351" cy="1813557"/>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CDA94601-830A-4211-A17E-AA804961E175}"/>
              </a:ext>
            </a:extLst>
          </p:cNvPr>
          <p:cNvPicPr>
            <a:picLocks noChangeAspect="1"/>
          </p:cNvPicPr>
          <p:nvPr/>
        </p:nvPicPr>
        <p:blipFill rotWithShape="1">
          <a:blip r:embed="rId7"/>
          <a:srcRect l="2082" t="39306" r="3821" b="3996"/>
          <a:stretch/>
        </p:blipFill>
        <p:spPr>
          <a:xfrm>
            <a:off x="8644280" y="1452905"/>
            <a:ext cx="3222584" cy="193241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7D942211-2B80-425C-ABC3-A6EB8FB7EEDA}"/>
              </a:ext>
            </a:extLst>
          </p:cNvPr>
          <p:cNvSpPr txBox="1"/>
          <p:nvPr/>
        </p:nvSpPr>
        <p:spPr>
          <a:xfrm>
            <a:off x="338315" y="4301655"/>
            <a:ext cx="1789952" cy="461665"/>
          </a:xfrm>
          <a:prstGeom prst="rect">
            <a:avLst/>
          </a:prstGeom>
          <a:noFill/>
        </p:spPr>
        <p:txBody>
          <a:bodyPr wrap="square" numCol="2">
            <a:spAutoFit/>
          </a:bodyPr>
          <a:lstStyle/>
          <a:p>
            <a:r>
              <a:rPr lang="en-GB" sz="2400" dirty="0">
                <a:solidFill>
                  <a:schemeClr val="bg1"/>
                </a:solidFill>
                <a:latin typeface="Agency FB" panose="020B0503020202020204" pitchFamily="34" charset="0"/>
              </a:rPr>
              <a:t>Topics:</a:t>
            </a:r>
            <a:endParaRPr lang="en-GB" sz="1400" dirty="0">
              <a:solidFill>
                <a:schemeClr val="bg1"/>
              </a:solidFill>
              <a:latin typeface="Bahnschrift SemiLight SemiConde" panose="020B0502040204020203" pitchFamily="34" charset="0"/>
            </a:endParaRPr>
          </a:p>
        </p:txBody>
      </p:sp>
      <p:sp>
        <p:nvSpPr>
          <p:cNvPr id="24" name="TextBox 23">
            <a:extLst>
              <a:ext uri="{FF2B5EF4-FFF2-40B4-BE49-F238E27FC236}">
                <a16:creationId xmlns:a16="http://schemas.microsoft.com/office/drawing/2014/main" id="{575F616E-79A9-401D-AD99-6198730764E2}"/>
              </a:ext>
            </a:extLst>
          </p:cNvPr>
          <p:cNvSpPr txBox="1"/>
          <p:nvPr/>
        </p:nvSpPr>
        <p:spPr>
          <a:xfrm>
            <a:off x="709665" y="4734260"/>
            <a:ext cx="7531100" cy="1699533"/>
          </a:xfrm>
          <a:prstGeom prst="rect">
            <a:avLst/>
          </a:prstGeom>
          <a:noFill/>
        </p:spPr>
        <p:txBody>
          <a:bodyPr wrap="square" numCol="2">
            <a:noAutofit/>
          </a:bodyPr>
          <a:lstStyle/>
          <a:p>
            <a:r>
              <a:rPr lang="en-GB" sz="1400" dirty="0">
                <a:solidFill>
                  <a:schemeClr val="bg1"/>
                </a:solidFill>
                <a:latin typeface="Bahnschrift SemiLight SemiConde" panose="020B0502040204020203" pitchFamily="34" charset="0"/>
              </a:rPr>
              <a:t>Using multi-modal input systems in games</a:t>
            </a:r>
          </a:p>
          <a:p>
            <a:r>
              <a:rPr lang="en-GB" sz="1400" dirty="0">
                <a:solidFill>
                  <a:schemeClr val="bg1"/>
                </a:solidFill>
                <a:latin typeface="Bahnschrift SemiLight SemiConde" panose="020B0502040204020203" pitchFamily="34" charset="0"/>
              </a:rPr>
              <a:t>EEG in games</a:t>
            </a:r>
          </a:p>
          <a:p>
            <a:r>
              <a:rPr lang="en-GB" sz="1400" dirty="0">
                <a:solidFill>
                  <a:schemeClr val="bg1"/>
                </a:solidFill>
                <a:latin typeface="Bahnschrift SemiLight SemiConde" panose="020B0502040204020203" pitchFamily="34" charset="0"/>
              </a:rPr>
              <a:t>EMG in games</a:t>
            </a:r>
          </a:p>
          <a:p>
            <a:r>
              <a:rPr lang="en-GB" sz="1400" dirty="0">
                <a:solidFill>
                  <a:schemeClr val="bg1"/>
                </a:solidFill>
                <a:latin typeface="Bahnschrift SemiLight SemiConde" panose="020B0502040204020203" pitchFamily="34" charset="0"/>
              </a:rPr>
              <a:t>Multi-modal input systems using EEG</a:t>
            </a:r>
          </a:p>
          <a:p>
            <a:r>
              <a:rPr lang="en-GB" sz="1400" dirty="0">
                <a:solidFill>
                  <a:schemeClr val="bg1"/>
                </a:solidFill>
                <a:latin typeface="Bahnschrift SemiLight SemiConde" panose="020B0502040204020203" pitchFamily="34" charset="0"/>
              </a:rPr>
              <a:t>Prosthetics</a:t>
            </a:r>
          </a:p>
          <a:p>
            <a:r>
              <a:rPr lang="en-GB" sz="1400" dirty="0">
                <a:solidFill>
                  <a:schemeClr val="bg1"/>
                </a:solidFill>
                <a:latin typeface="Bahnschrift SemiLight SemiConde" panose="020B0502040204020203" pitchFamily="34" charset="0"/>
              </a:rPr>
              <a:t>Wheel chair controllers</a:t>
            </a:r>
          </a:p>
          <a:p>
            <a:r>
              <a:rPr lang="en-GB" sz="1400" dirty="0">
                <a:solidFill>
                  <a:schemeClr val="bg1"/>
                </a:solidFill>
                <a:latin typeface="Bahnschrift SemiLight SemiConde" panose="020B0502040204020203" pitchFamily="34" charset="0"/>
              </a:rPr>
              <a:t>Multi-modal input systems using EMG</a:t>
            </a:r>
            <a:endParaRPr lang="en-GB" sz="1600" dirty="0">
              <a:solidFill>
                <a:schemeClr val="bg1"/>
              </a:solidFill>
              <a:latin typeface="Bahnschrift SemiLight SemiConde" panose="020B0502040204020203" pitchFamily="34" charset="0"/>
            </a:endParaRPr>
          </a:p>
        </p:txBody>
      </p:sp>
      <p:grpSp>
        <p:nvGrpSpPr>
          <p:cNvPr id="25" name="Group 24">
            <a:extLst>
              <a:ext uri="{FF2B5EF4-FFF2-40B4-BE49-F238E27FC236}">
                <a16:creationId xmlns:a16="http://schemas.microsoft.com/office/drawing/2014/main" id="{4FDC43E0-03D1-49FC-BD63-0BEB91340417}"/>
              </a:ext>
            </a:extLst>
          </p:cNvPr>
          <p:cNvGrpSpPr/>
          <p:nvPr/>
        </p:nvGrpSpPr>
        <p:grpSpPr>
          <a:xfrm>
            <a:off x="1194645" y="3259723"/>
            <a:ext cx="1498374" cy="338554"/>
            <a:chOff x="267759" y="954126"/>
            <a:chExt cx="1141499" cy="274321"/>
          </a:xfrm>
          <a:solidFill>
            <a:schemeClr val="bg2">
              <a:lumMod val="10000"/>
            </a:schemeClr>
          </a:solidFill>
        </p:grpSpPr>
        <p:sp>
          <p:nvSpPr>
            <p:cNvPr id="27" name="Rectangle 26">
              <a:extLst>
                <a:ext uri="{FF2B5EF4-FFF2-40B4-BE49-F238E27FC236}">
                  <a16:creationId xmlns:a16="http://schemas.microsoft.com/office/drawing/2014/main" id="{8E911A58-A034-480A-AEC2-4616DDF70CB6}"/>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9B68DA09-707E-4609-9CE1-8F87C001277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Carlson, 2013 )</a:t>
              </a:r>
            </a:p>
          </p:txBody>
        </p:sp>
      </p:grpSp>
      <p:grpSp>
        <p:nvGrpSpPr>
          <p:cNvPr id="31" name="Group 30">
            <a:extLst>
              <a:ext uri="{FF2B5EF4-FFF2-40B4-BE49-F238E27FC236}">
                <a16:creationId xmlns:a16="http://schemas.microsoft.com/office/drawing/2014/main" id="{B5AB2B14-414A-408C-82F5-C7583D753981}"/>
              </a:ext>
            </a:extLst>
          </p:cNvPr>
          <p:cNvGrpSpPr/>
          <p:nvPr/>
        </p:nvGrpSpPr>
        <p:grpSpPr>
          <a:xfrm>
            <a:off x="5346802" y="3259723"/>
            <a:ext cx="1498374" cy="338554"/>
            <a:chOff x="267759" y="954125"/>
            <a:chExt cx="1141499" cy="274322"/>
          </a:xfrm>
          <a:solidFill>
            <a:schemeClr val="bg2">
              <a:lumMod val="10000"/>
            </a:schemeClr>
          </a:solidFill>
        </p:grpSpPr>
        <p:sp>
          <p:nvSpPr>
            <p:cNvPr id="32" name="Rectangle 31">
              <a:extLst>
                <a:ext uri="{FF2B5EF4-FFF2-40B4-BE49-F238E27FC236}">
                  <a16:creationId xmlns:a16="http://schemas.microsoft.com/office/drawing/2014/main" id="{685EDC22-8C3C-4B5C-BC2A-76622D5155C4}"/>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76B09A59-DDDE-44DF-8634-2195A0B3A62F}"/>
                </a:ext>
              </a:extLst>
            </p:cNvPr>
            <p:cNvSpPr txBox="1"/>
            <p:nvPr/>
          </p:nvSpPr>
          <p:spPr>
            <a:xfrm>
              <a:off x="267759" y="954125"/>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McMullen, 2013 )</a:t>
              </a:r>
            </a:p>
          </p:txBody>
        </p:sp>
      </p:grpSp>
      <p:grpSp>
        <p:nvGrpSpPr>
          <p:cNvPr id="34" name="Group 33">
            <a:extLst>
              <a:ext uri="{FF2B5EF4-FFF2-40B4-BE49-F238E27FC236}">
                <a16:creationId xmlns:a16="http://schemas.microsoft.com/office/drawing/2014/main" id="{3647737D-F288-4276-935A-0FBA4395DA10}"/>
              </a:ext>
            </a:extLst>
          </p:cNvPr>
          <p:cNvGrpSpPr/>
          <p:nvPr/>
        </p:nvGrpSpPr>
        <p:grpSpPr>
          <a:xfrm>
            <a:off x="9498981" y="3259722"/>
            <a:ext cx="1498374" cy="338554"/>
            <a:chOff x="267759" y="954126"/>
            <a:chExt cx="1141499" cy="274321"/>
          </a:xfrm>
          <a:solidFill>
            <a:schemeClr val="bg2">
              <a:lumMod val="10000"/>
            </a:schemeClr>
          </a:solidFill>
        </p:grpSpPr>
        <p:sp>
          <p:nvSpPr>
            <p:cNvPr id="35" name="Rectangle 34">
              <a:extLst>
                <a:ext uri="{FF2B5EF4-FFF2-40B4-BE49-F238E27FC236}">
                  <a16:creationId xmlns:a16="http://schemas.microsoft.com/office/drawing/2014/main" id="{2592EF3F-5E9E-4A35-8BC7-144F81408ACE}"/>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8A45BC33-87E2-4E97-A3AB-844D1695B19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Haris, 2021 )</a:t>
              </a:r>
            </a:p>
          </p:txBody>
        </p:sp>
      </p:grpSp>
    </p:spTree>
    <p:extLst>
      <p:ext uri="{BB962C8B-B14F-4D97-AF65-F5344CB8AC3E}">
        <p14:creationId xmlns:p14="http://schemas.microsoft.com/office/powerpoint/2010/main" val="301118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232236-0D2A-4B26-8AB5-A25D61594E7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BCEF6A28-6D87-4612-8AC7-8D755598C42A}"/>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10" name="TextBox 9">
            <a:extLst>
              <a:ext uri="{FF2B5EF4-FFF2-40B4-BE49-F238E27FC236}">
                <a16:creationId xmlns:a16="http://schemas.microsoft.com/office/drawing/2014/main" id="{9B670A5A-5968-4149-B8CC-AC1099BFF5B7}"/>
              </a:ext>
            </a:extLst>
          </p:cNvPr>
          <p:cNvSpPr txBox="1"/>
          <p:nvPr/>
        </p:nvSpPr>
        <p:spPr>
          <a:xfrm>
            <a:off x="527049" y="1163890"/>
            <a:ext cx="6225278" cy="4154984"/>
          </a:xfrm>
          <a:prstGeom prst="rect">
            <a:avLst/>
          </a:prstGeom>
          <a:noFill/>
        </p:spPr>
        <p:txBody>
          <a:bodyPr wrap="square" numCol="1">
            <a:spAutoFit/>
          </a:bodyPr>
          <a:lstStyle/>
          <a:p>
            <a:r>
              <a:rPr lang="en-GB" sz="2400" dirty="0">
                <a:solidFill>
                  <a:schemeClr val="bg1"/>
                </a:solidFill>
                <a:latin typeface="Agency FB" panose="020B0503020202020204" pitchFamily="34" charset="0"/>
              </a:rPr>
              <a:t>Complete Project Objectives: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has been setup in the project using the XR VR System</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Cross device communication has been completed using the LSL protocol</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This can be used to send markers – in the case of needing to save data for offline ANN training.</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For the collection of EEG, and EMG data.</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code and environment setup for Tensorflow ANN models.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ANN Models usable in Unity</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Setup Barracuda for ONNX files</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conversion code for .h5 models to  .</a:t>
            </a:r>
            <a:r>
              <a:rPr lang="en-GB" sz="1600" dirty="0" err="1">
                <a:solidFill>
                  <a:schemeClr val="bg1"/>
                </a:solidFill>
                <a:latin typeface="Bahnschrift SemiLight SemiConde" panose="020B0502040204020203" pitchFamily="34" charset="0"/>
              </a:rPr>
              <a:t>onnx</a:t>
            </a:r>
            <a:r>
              <a:rPr lang="en-GB" sz="1600" dirty="0">
                <a:solidFill>
                  <a:schemeClr val="bg1"/>
                </a:solidFill>
                <a:latin typeface="Bahnschrift SemiLight SemiConde" panose="020B0502040204020203" pitchFamily="34" charset="0"/>
              </a:rPr>
              <a:t> models complete</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Testing ANN for XOR completed, working in Unity</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AF03BE2B-4051-46F2-A805-FDD4E8C097F7}"/>
              </a:ext>
            </a:extLst>
          </p:cNvPr>
          <p:cNvPicPr>
            <a:picLocks noChangeAspect="1"/>
          </p:cNvPicPr>
          <p:nvPr/>
        </p:nvPicPr>
        <p:blipFill rotWithShape="1">
          <a:blip r:embed="rId5"/>
          <a:srcRect l="4140" t="7349" r="5110" b="9314"/>
          <a:stretch/>
        </p:blipFill>
        <p:spPr>
          <a:xfrm>
            <a:off x="8328069" y="4876799"/>
            <a:ext cx="3658693" cy="1479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66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44029B-F2FF-4401-AA60-6D9DE982AE98}"/>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8" name="Title 1">
            <a:extLst>
              <a:ext uri="{FF2B5EF4-FFF2-40B4-BE49-F238E27FC236}">
                <a16:creationId xmlns:a16="http://schemas.microsoft.com/office/drawing/2014/main" id="{D647670A-6C4B-4926-9035-57632D756121}"/>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Outside of the Project Work:</a:t>
            </a:r>
          </a:p>
        </p:txBody>
      </p:sp>
      <p:pic>
        <p:nvPicPr>
          <p:cNvPr id="1026" name="Picture 2" descr="Image preview">
            <a:extLst>
              <a:ext uri="{FF2B5EF4-FFF2-40B4-BE49-F238E27FC236}">
                <a16:creationId xmlns:a16="http://schemas.microsoft.com/office/drawing/2014/main" id="{21992F4E-A82F-48F5-9845-57AB1C112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8002" y="905654"/>
            <a:ext cx="1439896" cy="1919861"/>
          </a:xfrm>
          <a:prstGeom prst="snip2DiagRect">
            <a:avLst>
              <a:gd name="adj1" fmla="val 16692"/>
              <a:gd name="adj2" fmla="val 16692"/>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28" name="Picture 4" descr="Image preview">
            <a:extLst>
              <a:ext uri="{FF2B5EF4-FFF2-40B4-BE49-F238E27FC236}">
                <a16:creationId xmlns:a16="http://schemas.microsoft.com/office/drawing/2014/main" id="{2BA799B1-0C6D-4E5E-9F75-D0B1F60C5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66" y="905655"/>
            <a:ext cx="2459822" cy="1919861"/>
          </a:xfrm>
          <a:prstGeom prst="snip2DiagRect">
            <a:avLst>
              <a:gd name="adj1" fmla="val 12519"/>
              <a:gd name="adj2" fmla="val 11451"/>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6C5AC3-CAE6-4260-A63E-8691752D12EB}"/>
              </a:ext>
            </a:extLst>
          </p:cNvPr>
          <p:cNvPicPr>
            <a:picLocks noChangeAspect="1"/>
          </p:cNvPicPr>
          <p:nvPr/>
        </p:nvPicPr>
        <p:blipFill>
          <a:blip r:embed="rId7"/>
          <a:stretch>
            <a:fillRect/>
          </a:stretch>
        </p:blipFill>
        <p:spPr>
          <a:xfrm>
            <a:off x="7340666" y="3212000"/>
            <a:ext cx="4324285" cy="2574051"/>
          </a:xfrm>
          <a:prstGeom prst="snip2DiagRect">
            <a:avLst>
              <a:gd name="adj1" fmla="val 8170"/>
              <a:gd name="adj2" fmla="val 9664"/>
            </a:avLst>
          </a:prstGeom>
          <a:solidFill>
            <a:srgbClr val="FFFFFF">
              <a:shade val="85000"/>
            </a:srgbClr>
          </a:solidFill>
          <a:ln w="88900" cap="sq">
            <a:solidFill>
              <a:schemeClr val="bg2">
                <a:lumMod val="10000"/>
              </a:schemeClr>
            </a:solidFill>
            <a:miter lim="800000"/>
          </a:ln>
          <a:effectLst>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4455B9E-F1B9-4FAE-AA77-2C88C54A70B6}"/>
              </a:ext>
            </a:extLst>
          </p:cNvPr>
          <p:cNvSpPr txBox="1"/>
          <p:nvPr/>
        </p:nvSpPr>
        <p:spPr>
          <a:xfrm>
            <a:off x="527049" y="1163890"/>
            <a:ext cx="4926983" cy="1446550"/>
          </a:xfrm>
          <a:prstGeom prst="rect">
            <a:avLst/>
          </a:prstGeom>
          <a:noFill/>
        </p:spPr>
        <p:txBody>
          <a:bodyPr wrap="square" numCol="1">
            <a:spAutoFit/>
          </a:bodyPr>
          <a:lstStyle/>
          <a:p>
            <a:r>
              <a:rPr lang="en-GB" sz="2400" dirty="0">
                <a:solidFill>
                  <a:schemeClr val="bg1"/>
                </a:solidFill>
                <a:latin typeface="Agency FB" panose="020B0503020202020204" pitchFamily="34" charset="0"/>
              </a:rPr>
              <a:t>Similarities To My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Using the LSL protocol (to send markers)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Uses the EEGO amplifier for EEG data collection</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B3AE80F6-DCF0-4D91-88BD-B2E8D46B778C}"/>
              </a:ext>
            </a:extLst>
          </p:cNvPr>
          <p:cNvSpPr txBox="1"/>
          <p:nvPr/>
        </p:nvSpPr>
        <p:spPr>
          <a:xfrm>
            <a:off x="524315" y="3025006"/>
            <a:ext cx="4929717" cy="1200329"/>
          </a:xfrm>
          <a:prstGeom prst="rect">
            <a:avLst/>
          </a:prstGeom>
          <a:noFill/>
        </p:spPr>
        <p:txBody>
          <a:bodyPr wrap="square" numCol="1">
            <a:spAutoFit/>
          </a:bodyPr>
          <a:lstStyle/>
          <a:p>
            <a:r>
              <a:rPr lang="en-GB" sz="2400" dirty="0">
                <a:solidFill>
                  <a:schemeClr val="bg1"/>
                </a:solidFill>
                <a:latin typeface="Agency FB" panose="020B0503020202020204" pitchFamily="34" charset="0"/>
              </a:rPr>
              <a:t>What I Can Do With It: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Once implemented, I will be able to test my system within this project</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Tree>
    <p:extLst>
      <p:ext uri="{BB962C8B-B14F-4D97-AF65-F5344CB8AC3E}">
        <p14:creationId xmlns:p14="http://schemas.microsoft.com/office/powerpoint/2010/main" val="64109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69BA7-68DE-4B16-B0D5-603537710B4D}"/>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7" name="Title 1">
            <a:extLst>
              <a:ext uri="{FF2B5EF4-FFF2-40B4-BE49-F238E27FC236}">
                <a16:creationId xmlns:a16="http://schemas.microsoft.com/office/drawing/2014/main" id="{37DC246B-15A1-4ECD-B936-5B3331447342}"/>
              </a:ext>
            </a:extLst>
          </p:cNvPr>
          <p:cNvSpPr txBox="1">
            <a:spLocks/>
          </p:cNvSpPr>
          <p:nvPr/>
        </p:nvSpPr>
        <p:spPr>
          <a:xfrm>
            <a:off x="2445469" y="1819224"/>
            <a:ext cx="7301061" cy="321955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200" b="1" dirty="0">
                <a:solidFill>
                  <a:schemeClr val="bg1"/>
                </a:solidFill>
                <a:latin typeface="Agency FB" panose="020B0503020202020204" pitchFamily="34" charset="0"/>
              </a:rPr>
              <a:t>60 Second Showcase</a:t>
            </a:r>
          </a:p>
          <a:p>
            <a:r>
              <a:rPr lang="en-GB" sz="3200" b="1" dirty="0">
                <a:solidFill>
                  <a:schemeClr val="bg1"/>
                </a:solidFill>
                <a:latin typeface="Agency FB" panose="020B0503020202020204" pitchFamily="34" charset="0"/>
              </a:rPr>
              <a:t> </a:t>
            </a:r>
            <a:r>
              <a:rPr lang="en-GB" sz="1800" b="1" dirty="0">
                <a:solidFill>
                  <a:schemeClr val="bg1"/>
                </a:solidFill>
                <a:latin typeface="Agency FB" panose="020B0503020202020204" pitchFamily="34" charset="0"/>
              </a:rPr>
              <a:t>YouTube Link</a:t>
            </a:r>
            <a:endParaRPr lang="en-GB" sz="3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40684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93F353E-714F-4D6B-82E2-54C53B82757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0" name="Rectangle 9">
            <a:extLst>
              <a:ext uri="{FF2B5EF4-FFF2-40B4-BE49-F238E27FC236}">
                <a16:creationId xmlns:a16="http://schemas.microsoft.com/office/drawing/2014/main" id="{34FE6FE9-3BAE-4C4D-9FDF-FAF6996124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37DC246B-15A1-4ECD-B936-5B3331447342}"/>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Dissertation Progress:</a:t>
            </a:r>
          </a:p>
        </p:txBody>
      </p:sp>
      <p:sp>
        <p:nvSpPr>
          <p:cNvPr id="2" name="TextBox 1">
            <a:extLst>
              <a:ext uri="{FF2B5EF4-FFF2-40B4-BE49-F238E27FC236}">
                <a16:creationId xmlns:a16="http://schemas.microsoft.com/office/drawing/2014/main" id="{53E824CB-895C-4F39-A338-D26C449EC958}"/>
              </a:ext>
            </a:extLst>
          </p:cNvPr>
          <p:cNvSpPr txBox="1"/>
          <p:nvPr/>
        </p:nvSpPr>
        <p:spPr>
          <a:xfrm>
            <a:off x="176173" y="987189"/>
            <a:ext cx="4705489" cy="4524315"/>
          </a:xfrm>
          <a:prstGeom prst="rect">
            <a:avLst/>
          </a:prstGeom>
          <a:noFill/>
        </p:spPr>
        <p:txBody>
          <a:bodyPr wrap="square" rtlCol="0">
            <a:spAutoFit/>
          </a:bodyPr>
          <a:lstStyle/>
          <a:p>
            <a:r>
              <a:rPr lang="en-GB" sz="2400" dirty="0">
                <a:solidFill>
                  <a:schemeClr val="bg1"/>
                </a:solidFill>
                <a:latin typeface="Agency FB" panose="020B0503020202020204" pitchFamily="34" charset="0"/>
              </a:rPr>
              <a:t> - Drafted Layout</a:t>
            </a:r>
          </a:p>
          <a:p>
            <a:r>
              <a:rPr lang="en-GB" sz="2400" dirty="0">
                <a:solidFill>
                  <a:schemeClr val="bg1"/>
                </a:solidFill>
                <a:latin typeface="Agency FB" panose="020B0503020202020204" pitchFamily="34" charset="0"/>
              </a:rPr>
              <a:t> - Content Page</a:t>
            </a:r>
          </a:p>
          <a:p>
            <a:r>
              <a:rPr lang="en-GB" sz="2400" dirty="0">
                <a:solidFill>
                  <a:schemeClr val="bg1"/>
                </a:solidFill>
                <a:latin typeface="Agency FB" panose="020B0503020202020204" pitchFamily="34" charset="0"/>
              </a:rPr>
              <a:t> - Introduction</a:t>
            </a:r>
          </a:p>
          <a:p>
            <a:pPr marL="800100" lvl="1" indent="-342900">
              <a:buFont typeface="+mj-lt"/>
              <a:buAutoNum type="arabicPeriod"/>
            </a:pPr>
            <a:r>
              <a:rPr lang="en-GB" sz="1600" dirty="0">
                <a:solidFill>
                  <a:schemeClr val="bg1"/>
                </a:solidFill>
                <a:latin typeface="Bahnschrift SemiLight SemiConde" panose="020B0502040204020203" pitchFamily="34" charset="0"/>
              </a:rPr>
              <a:t>Context</a:t>
            </a:r>
          </a:p>
          <a:p>
            <a:pPr marL="800100" lvl="1" indent="-342900">
              <a:buFont typeface="+mj-lt"/>
              <a:buAutoNum type="arabicPeriod"/>
            </a:pPr>
            <a:r>
              <a:rPr lang="en-GB" sz="1600" dirty="0">
                <a:solidFill>
                  <a:schemeClr val="bg1"/>
                </a:solidFill>
                <a:latin typeface="Bahnschrift SemiLight SemiConde" panose="020B0502040204020203" pitchFamily="34" charset="0"/>
              </a:rPr>
              <a:t>Research Problem</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Aims</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Objectives</a:t>
            </a:r>
          </a:p>
          <a:p>
            <a:r>
              <a:rPr lang="en-GB" sz="2400" dirty="0">
                <a:solidFill>
                  <a:schemeClr val="bg1"/>
                </a:solidFill>
                <a:latin typeface="Agency FB" panose="020B0503020202020204" pitchFamily="34" charset="0"/>
              </a:rPr>
              <a:t> - Lit Review</a:t>
            </a:r>
          </a:p>
          <a:p>
            <a:pPr marL="800100" lvl="1" indent="-342900">
              <a:buFont typeface="+mj-lt"/>
              <a:buAutoNum type="arabicPeriod"/>
            </a:pPr>
            <a:r>
              <a:rPr lang="en-GB" sz="1600" dirty="0">
                <a:solidFill>
                  <a:schemeClr val="bg1"/>
                </a:solidFill>
                <a:latin typeface="Bahnschrift SemiLight SemiConde" panose="020B0502040204020203" pitchFamily="34" charset="0"/>
              </a:rPr>
              <a:t>Current examples of multi-modal input systems</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EEG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EMG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EEG / EMG based multi modal input systems</a:t>
            </a:r>
          </a:p>
          <a:p>
            <a:pPr marL="800100" lvl="1" indent="-342900">
              <a:buFont typeface="+mj-lt"/>
              <a:buAutoNum type="arabicPeriod"/>
            </a:pPr>
            <a:endParaRPr lang="en-GB" sz="2400" dirty="0">
              <a:solidFill>
                <a:schemeClr val="bg1"/>
              </a:solidFill>
              <a:latin typeface="Bahnschrift SemiLight SemiConde" panose="020B0502040204020203" pitchFamily="34" charset="0"/>
            </a:endParaRPr>
          </a:p>
          <a:p>
            <a:r>
              <a:rPr lang="en-GB" sz="2400" dirty="0">
                <a:solidFill>
                  <a:schemeClr val="bg1"/>
                </a:solidFill>
                <a:latin typeface="Agency FB" panose="020B0503020202020204" pitchFamily="34" charset="0"/>
              </a:rPr>
              <a:t> - References Page</a:t>
            </a:r>
            <a:endParaRPr lang="en-GB" sz="2400" dirty="0">
              <a:solidFill>
                <a:schemeClr val="bg1"/>
              </a:solidFill>
              <a:latin typeface="Bahnschrift SemiLight SemiConde" panose="020B0502040204020203" pitchFamily="34" charset="0"/>
            </a:endParaRPr>
          </a:p>
        </p:txBody>
      </p:sp>
      <p:pic>
        <p:nvPicPr>
          <p:cNvPr id="5" name="Picture 4">
            <a:extLst>
              <a:ext uri="{FF2B5EF4-FFF2-40B4-BE49-F238E27FC236}">
                <a16:creationId xmlns:a16="http://schemas.microsoft.com/office/drawing/2014/main" id="{69B6B275-FA9E-4E2F-AD0A-EF903BE0BED5}"/>
              </a:ext>
            </a:extLst>
          </p:cNvPr>
          <p:cNvPicPr>
            <a:picLocks noChangeAspect="1"/>
          </p:cNvPicPr>
          <p:nvPr/>
        </p:nvPicPr>
        <p:blipFill rotWithShape="1">
          <a:blip r:embed="rId5"/>
          <a:srcRect l="2072" t="1607" r="3952" b="1628"/>
          <a:stretch/>
        </p:blipFill>
        <p:spPr>
          <a:xfrm>
            <a:off x="5801306" y="372436"/>
            <a:ext cx="3813159" cy="5376555"/>
          </a:xfrm>
          <a:prstGeom prst="rect">
            <a:avLst/>
          </a:prstGeom>
          <a:ln>
            <a:noFill/>
          </a:ln>
          <a:effectLst>
            <a:outerShdw blurRad="190500" algn="tl" rotWithShape="0">
              <a:srgbClr val="000000">
                <a:alpha val="70000"/>
              </a:srgbClr>
            </a:outerShdw>
          </a:effectLst>
          <a:scene3d>
            <a:camera prst="perspectiveHeroicExtremeLeftFacing" fov="4800000">
              <a:rot lat="21403170" lon="21296866" rev="21539504"/>
            </a:camera>
            <a:lightRig rig="threePt" dir="t"/>
          </a:scene3d>
          <a:sp3d prstMaterial="matte"/>
        </p:spPr>
      </p:pic>
      <p:pic>
        <p:nvPicPr>
          <p:cNvPr id="4" name="Picture 3">
            <a:extLst>
              <a:ext uri="{FF2B5EF4-FFF2-40B4-BE49-F238E27FC236}">
                <a16:creationId xmlns:a16="http://schemas.microsoft.com/office/drawing/2014/main" id="{672F904F-26F9-40A2-AA54-EDDDA7A35A79}"/>
              </a:ext>
            </a:extLst>
          </p:cNvPr>
          <p:cNvPicPr>
            <a:picLocks noChangeAspect="1"/>
          </p:cNvPicPr>
          <p:nvPr/>
        </p:nvPicPr>
        <p:blipFill rotWithShape="1">
          <a:blip r:embed="rId6"/>
          <a:srcRect l="2011" t="1373" r="2465" b="1764"/>
          <a:stretch/>
        </p:blipFill>
        <p:spPr>
          <a:xfrm>
            <a:off x="7580516" y="690790"/>
            <a:ext cx="3987974" cy="5612705"/>
          </a:xfrm>
          <a:prstGeom prst="rect">
            <a:avLst/>
          </a:prstGeom>
          <a:ln>
            <a:noFill/>
          </a:ln>
          <a:effectLst>
            <a:outerShdw blurRad="50800" dist="38100" dir="13500000" algn="br" rotWithShape="0">
              <a:prstClr val="black">
                <a:alpha val="40000"/>
              </a:prstClr>
            </a:outerShdw>
          </a:effectLst>
          <a:scene3d>
            <a:camera prst="perspectiveHeroicExtremeLeftFacing">
              <a:rot lat="95191" lon="563431" rev="21560606"/>
            </a:camera>
            <a:lightRig rig="threePt" dir="t"/>
          </a:scene3d>
          <a:sp3d prstMaterial="matte"/>
        </p:spPr>
      </p:pic>
      <p:sp>
        <p:nvSpPr>
          <p:cNvPr id="9" name="TextBox 8">
            <a:extLst>
              <a:ext uri="{FF2B5EF4-FFF2-40B4-BE49-F238E27FC236}">
                <a16:creationId xmlns:a16="http://schemas.microsoft.com/office/drawing/2014/main" id="{E2808B9A-4DAD-421F-94FB-637C92B63037}"/>
              </a:ext>
            </a:extLst>
          </p:cNvPr>
          <p:cNvSpPr txBox="1"/>
          <p:nvPr/>
        </p:nvSpPr>
        <p:spPr>
          <a:xfrm>
            <a:off x="176172" y="6025990"/>
            <a:ext cx="6548477" cy="646331"/>
          </a:xfrm>
          <a:prstGeom prst="rect">
            <a:avLst/>
          </a:prstGeom>
          <a:noFill/>
        </p:spPr>
        <p:txBody>
          <a:bodyPr wrap="square" anchor="b">
            <a:spAutoFit/>
          </a:bodyPr>
          <a:lstStyle/>
          <a:p>
            <a:r>
              <a:rPr lang="en-GB" dirty="0">
                <a:solidFill>
                  <a:schemeClr val="bg1"/>
                </a:solidFill>
                <a:latin typeface="Bahnschrift SemiLight SemiConde" panose="020B0502040204020203" pitchFamily="34" charset="0"/>
              </a:rPr>
              <a:t>Roughly 2000 words - (2504 including references and content page) </a:t>
            </a:r>
          </a:p>
          <a:p>
            <a:r>
              <a:rPr lang="en-GB" dirty="0">
                <a:solidFill>
                  <a:schemeClr val="bg1"/>
                </a:solidFill>
                <a:latin typeface="Bahnschrift SemiLight SemiConde" panose="020B0502040204020203" pitchFamily="34" charset="0"/>
              </a:rPr>
              <a:t>- ( ¼ Complete Draft ) </a:t>
            </a:r>
          </a:p>
        </p:txBody>
      </p:sp>
    </p:spTree>
    <p:extLst>
      <p:ext uri="{BB962C8B-B14F-4D97-AF65-F5344CB8AC3E}">
        <p14:creationId xmlns:p14="http://schemas.microsoft.com/office/powerpoint/2010/main" val="1691942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5" name="Picture 4">
            <a:extLst>
              <a:ext uri="{FF2B5EF4-FFF2-40B4-BE49-F238E27FC236}">
                <a16:creationId xmlns:a16="http://schemas.microsoft.com/office/drawing/2014/main" id="{2350122C-CAF5-4389-B6C7-15BDE6FEEE5B}"/>
              </a:ext>
            </a:extLst>
          </p:cNvPr>
          <p:cNvPicPr>
            <a:picLocks noChangeAspect="1"/>
          </p:cNvPicPr>
          <p:nvPr/>
        </p:nvPicPr>
        <p:blipFill>
          <a:blip r:embed="rId5"/>
          <a:stretch>
            <a:fillRect/>
          </a:stretch>
        </p:blipFill>
        <p:spPr>
          <a:xfrm>
            <a:off x="533400" y="500065"/>
            <a:ext cx="11125200" cy="5667369"/>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Diagonal Corners Snipped 6">
            <a:extLst>
              <a:ext uri="{FF2B5EF4-FFF2-40B4-BE49-F238E27FC236}">
                <a16:creationId xmlns:a16="http://schemas.microsoft.com/office/drawing/2014/main" id="{F4778A77-89BC-4465-975D-ADE2930D73C8}"/>
              </a:ext>
            </a:extLst>
          </p:cNvPr>
          <p:cNvSpPr/>
          <p:nvPr/>
        </p:nvSpPr>
        <p:spPr>
          <a:xfrm>
            <a:off x="127012" y="74791"/>
            <a:ext cx="2575913" cy="828675"/>
          </a:xfrm>
          <a:prstGeom prst="snip2DiagRect">
            <a:avLst/>
          </a:prstGeom>
          <a:solidFill>
            <a:srgbClr val="010203"/>
          </a:solidFill>
          <a:ln w="57150">
            <a:solidFill>
              <a:srgbClr val="20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43BEEB66-A128-4DF9-B702-B9EB7FBEEEAD}"/>
              </a:ext>
            </a:extLst>
          </p:cNvPr>
          <p:cNvCxnSpPr>
            <a:cxnSpLocks/>
          </p:cNvCxnSpPr>
          <p:nvPr/>
        </p:nvCxnSpPr>
        <p:spPr>
          <a:xfrm>
            <a:off x="6884292" y="790575"/>
            <a:ext cx="0" cy="5324475"/>
          </a:xfrm>
          <a:prstGeom prst="line">
            <a:avLst/>
          </a:prstGeom>
          <a:ln w="19050">
            <a:solidFill>
              <a:schemeClr val="bg2">
                <a:lumMod val="10000"/>
              </a:schemeClr>
            </a:solidFill>
            <a:prstDash val="dash"/>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A725E30-709F-499F-B481-422D9A2A29A1}"/>
              </a:ext>
            </a:extLst>
          </p:cNvPr>
          <p:cNvGrpSpPr/>
          <p:nvPr/>
        </p:nvGrpSpPr>
        <p:grpSpPr>
          <a:xfrm>
            <a:off x="6324936" y="6033012"/>
            <a:ext cx="1118711" cy="268844"/>
            <a:chOff x="262413" y="948864"/>
            <a:chExt cx="1118711" cy="268844"/>
          </a:xfrm>
        </p:grpSpPr>
        <p:sp>
          <p:nvSpPr>
            <p:cNvPr id="15" name="Rectangle 14">
              <a:extLst>
                <a:ext uri="{FF2B5EF4-FFF2-40B4-BE49-F238E27FC236}">
                  <a16:creationId xmlns:a16="http://schemas.microsoft.com/office/drawing/2014/main" id="{AD8E7381-9363-49BE-AF0D-B2FEC249BABA}"/>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7098FD97-1C8A-4A7D-AD97-5940608AAEBE}"/>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
        <p:nvSpPr>
          <p:cNvPr id="18" name="Title 1">
            <a:extLst>
              <a:ext uri="{FF2B5EF4-FFF2-40B4-BE49-F238E27FC236}">
                <a16:creationId xmlns:a16="http://schemas.microsoft.com/office/drawing/2014/main" id="{169059DA-4952-48D8-84DB-BEBC207BB75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Tree>
    <p:extLst>
      <p:ext uri="{BB962C8B-B14F-4D97-AF65-F5344CB8AC3E}">
        <p14:creationId xmlns:p14="http://schemas.microsoft.com/office/powerpoint/2010/main" val="208667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3820</TotalTime>
  <Words>1772</Words>
  <Application>Microsoft Office PowerPoint</Application>
  <PresentationFormat>Widescreen</PresentationFormat>
  <Paragraphs>222</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Agency FB</vt:lpstr>
      <vt:lpstr>Arial</vt:lpstr>
      <vt:lpstr>Arial</vt:lpstr>
      <vt:lpstr>Bahnschrift Light Condensed</vt:lpstr>
      <vt:lpstr>Bahnschrift SemiLight SemiConde</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dc:creator>
  <cp:lastModifiedBy>Charlie</cp:lastModifiedBy>
  <cp:revision>135</cp:revision>
  <dcterms:created xsi:type="dcterms:W3CDTF">2022-03-17T23:47:01Z</dcterms:created>
  <dcterms:modified xsi:type="dcterms:W3CDTF">2022-03-21T06:24:46Z</dcterms:modified>
</cp:coreProperties>
</file>